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6"/>
  </p:notesMasterIdLst>
  <p:sldIdLst>
    <p:sldId id="256" r:id="rId3"/>
    <p:sldId id="257" r:id="rId4"/>
    <p:sldId id="313" r:id="rId5"/>
    <p:sldId id="315" r:id="rId6"/>
    <p:sldId id="316" r:id="rId7"/>
    <p:sldId id="317" r:id="rId8"/>
    <p:sldId id="319" r:id="rId9"/>
    <p:sldId id="258" r:id="rId10"/>
    <p:sldId id="320" r:id="rId11"/>
    <p:sldId id="324" r:id="rId12"/>
    <p:sldId id="321" r:id="rId13"/>
    <p:sldId id="322" r:id="rId14"/>
    <p:sldId id="323" r:id="rId15"/>
    <p:sldId id="326" r:id="rId16"/>
    <p:sldId id="325" r:id="rId17"/>
    <p:sldId id="327" r:id="rId18"/>
    <p:sldId id="259" r:id="rId19"/>
    <p:sldId id="331" r:id="rId20"/>
    <p:sldId id="328" r:id="rId21"/>
    <p:sldId id="329" r:id="rId22"/>
    <p:sldId id="330" r:id="rId23"/>
    <p:sldId id="332" r:id="rId24"/>
    <p:sldId id="338" r:id="rId25"/>
    <p:sldId id="337" r:id="rId26"/>
    <p:sldId id="336" r:id="rId27"/>
    <p:sldId id="335" r:id="rId28"/>
    <p:sldId id="334" r:id="rId29"/>
    <p:sldId id="333" r:id="rId30"/>
    <p:sldId id="260" r:id="rId31"/>
    <p:sldId id="341" r:id="rId32"/>
    <p:sldId id="339" r:id="rId33"/>
    <p:sldId id="340" r:id="rId34"/>
    <p:sldId id="344" r:id="rId35"/>
    <p:sldId id="342" r:id="rId36"/>
    <p:sldId id="343" r:id="rId37"/>
    <p:sldId id="345" r:id="rId38"/>
    <p:sldId id="346" r:id="rId39"/>
    <p:sldId id="261" r:id="rId40"/>
    <p:sldId id="347" r:id="rId41"/>
    <p:sldId id="348" r:id="rId42"/>
    <p:sldId id="349" r:id="rId43"/>
    <p:sldId id="350" r:id="rId44"/>
    <p:sldId id="351" r:id="rId45"/>
    <p:sldId id="352" r:id="rId46"/>
    <p:sldId id="263" r:id="rId47"/>
    <p:sldId id="353" r:id="rId48"/>
    <p:sldId id="354" r:id="rId49"/>
    <p:sldId id="355" r:id="rId50"/>
    <p:sldId id="356" r:id="rId51"/>
    <p:sldId id="357" r:id="rId52"/>
    <p:sldId id="265" r:id="rId53"/>
    <p:sldId id="358" r:id="rId54"/>
    <p:sldId id="312" r:id="rId55"/>
  </p:sldIdLst>
  <p:sldSz cx="9144000" cy="5143500" type="screen16x9"/>
  <p:notesSz cx="6858000" cy="9144000"/>
  <p:embeddedFontLst>
    <p:embeddedFont>
      <p:font typeface="Livvic" pitchFamily="2" charset="0"/>
      <p:regular r:id="rId57"/>
      <p:bold r:id="rId58"/>
      <p:italic r:id="rId59"/>
      <p:boldItalic r:id="rId60"/>
    </p:embeddedFont>
    <p:embeddedFont>
      <p:font typeface="Oswald" panose="00000500000000000000" pitchFamily="2" charset="0"/>
      <p:regular r:id="rId61"/>
      <p:bold r:id="rId62"/>
    </p:embeddedFont>
    <p:embeddedFont>
      <p:font typeface="Proxima Nova" panose="020B0604020202020204" charset="0"/>
      <p:regular r:id="rId63"/>
      <p:bold r:id="rId64"/>
      <p:italic r:id="rId65"/>
      <p:boldItalic r:id="rId66"/>
    </p:embeddedFont>
    <p:embeddedFont>
      <p:font typeface="Proxima Nova Semibold" panose="020B0604020202020204" charset="0"/>
      <p:regular r:id="rId67"/>
      <p:bold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Condensed Light" panose="02000000000000000000" pitchFamily="2" charset="0"/>
      <p:regular r:id="rId78"/>
      <p: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4D671-812A-4FC9-9388-94BC21DE6A21}">
  <a:tblStyle styleId="{87C4D671-812A-4FC9-9388-94BC21DE6A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84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57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375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923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57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74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72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670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70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039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838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50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49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912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953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317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731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198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89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769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77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156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458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416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529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672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817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76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29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282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4845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39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68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022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039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496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713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283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531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545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8925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" name="Google Shape;12021;gad0aeb9a52_0_10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2" name="Google Shape;12022;gad0aeb9a52_0_10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1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099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03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6" r:id="rId7"/>
    <p:sldLayoutId id="2147483667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685748" y="1940815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Tecnología en Análisis y Desarrollo de Software (ADSO)</a:t>
            </a:r>
            <a:endParaRPr dirty="0"/>
          </a:p>
        </p:txBody>
      </p:sp>
      <p:sp>
        <p:nvSpPr>
          <p:cNvPr id="479" name="Google Shape;479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4" name="Google Shape;564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5" name="Google Shape;565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7" name="Google Shape;567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4" name="Google Shape;594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0" name="Google Shape;620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0" name="Google Shape;640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1" name="Google Shape;641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643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6" name="Google Shape;646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7" name="Google Shape;647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8" name="Google Shape;648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0"/>
    </mc:Choice>
    <mc:Fallback>
      <p:transition spd="slow" advTm="69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cxnSpLocks/>
            <a:stCxn id="4098" idx="2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74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"/>
    </mc:Choice>
    <mc:Fallback>
      <p:transition spd="slow" advTm="5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D43882-AE19-C1EF-9E3A-ADB6AAA32EA6}"/>
              </a:ext>
            </a:extLst>
          </p:cNvPr>
          <p:cNvSpPr txBox="1"/>
          <p:nvPr/>
        </p:nvSpPr>
        <p:spPr>
          <a:xfrm>
            <a:off x="3971582" y="2985671"/>
            <a:ext cx="2473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ADSO abarca el proceso completo de desarrollo de software, desde el análisis y diseño hasta la implementación y mantenimiento.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cxnSpLocks/>
            <a:stCxn id="4098" idx="2"/>
            <a:endCxn id="3" idx="1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82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7"/>
    </mc:Choice>
    <mc:Fallback>
      <p:transition spd="slow" advTm="836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D43882-AE19-C1EF-9E3A-ADB6AAA32EA6}"/>
              </a:ext>
            </a:extLst>
          </p:cNvPr>
          <p:cNvSpPr txBox="1"/>
          <p:nvPr/>
        </p:nvSpPr>
        <p:spPr>
          <a:xfrm>
            <a:off x="3971582" y="2985671"/>
            <a:ext cx="2473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ADSO abarca el proceso completo de desarrollo de software, desde el análisis y diseño hasta la implementación y mantenimiento.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stCxn id="4098" idx="2"/>
            <a:endCxn id="3" idx="1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omos una empresa orientada a darte soluciones tecnológicas, haciendo tus  tareas rutinarias mas simples, ayudando a posicionar tu negocio.">
            <a:extLst>
              <a:ext uri="{FF2B5EF4-FFF2-40B4-BE49-F238E27FC236}">
                <a16:creationId xmlns:a16="http://schemas.microsoft.com/office/drawing/2014/main" id="{3A9807E6-0A08-BB04-58DF-9225B66E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80" y="274618"/>
            <a:ext cx="2164816" cy="216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"/>
    </mc:Choice>
    <mc:Fallback>
      <p:transition spd="slow" advTm="6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D43882-AE19-C1EF-9E3A-ADB6AAA32EA6}"/>
              </a:ext>
            </a:extLst>
          </p:cNvPr>
          <p:cNvSpPr txBox="1"/>
          <p:nvPr/>
        </p:nvSpPr>
        <p:spPr>
          <a:xfrm>
            <a:off x="3971582" y="2985671"/>
            <a:ext cx="2473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ADSO abarca el proceso completo de desarrollo de software, desde el análisis y diseño hasta la implementación y mantenimiento.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stCxn id="4098" idx="2"/>
            <a:endCxn id="3" idx="1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omos una empresa orientada a darte soluciones tecnológicas, haciendo tus  tareas rutinarias mas simples, ayudando a posicionar tu negocio.">
            <a:extLst>
              <a:ext uri="{FF2B5EF4-FFF2-40B4-BE49-F238E27FC236}">
                <a16:creationId xmlns:a16="http://schemas.microsoft.com/office/drawing/2014/main" id="{3A9807E6-0A08-BB04-58DF-9225B66E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80" y="274618"/>
            <a:ext cx="2164816" cy="216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3233BB6-32BD-FDB9-E0B8-F304B641F9BB}"/>
              </a:ext>
            </a:extLst>
          </p:cNvPr>
          <p:cNvCxnSpPr>
            <a:cxnSpLocks/>
            <a:stCxn id="5122" idx="1"/>
          </p:cNvCxnSpPr>
          <p:nvPr/>
        </p:nvCxnSpPr>
        <p:spPr>
          <a:xfrm rot="10800000">
            <a:off x="5571780" y="1136962"/>
            <a:ext cx="1021700" cy="220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99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"/>
    </mc:Choice>
    <mc:Fallback>
      <p:transition spd="slow" advTm="4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D43882-AE19-C1EF-9E3A-ADB6AAA32EA6}"/>
              </a:ext>
            </a:extLst>
          </p:cNvPr>
          <p:cNvSpPr txBox="1"/>
          <p:nvPr/>
        </p:nvSpPr>
        <p:spPr>
          <a:xfrm>
            <a:off x="3971582" y="2985671"/>
            <a:ext cx="2473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ADSO abarca el proceso completo de desarrollo de software, desde el análisis y diseño hasta la implementación y mantenimiento.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stCxn id="4098" idx="2"/>
            <a:endCxn id="3" idx="1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omos una empresa orientada a darte soluciones tecnológicas, haciendo tus  tareas rutinarias mas simples, ayudando a posicionar tu negocio.">
            <a:extLst>
              <a:ext uri="{FF2B5EF4-FFF2-40B4-BE49-F238E27FC236}">
                <a16:creationId xmlns:a16="http://schemas.microsoft.com/office/drawing/2014/main" id="{3A9807E6-0A08-BB04-58DF-9225B66E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80" y="274618"/>
            <a:ext cx="2164816" cy="216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03D828-3094-D99A-DFAD-30B0E204EE74}"/>
              </a:ext>
            </a:extLst>
          </p:cNvPr>
          <p:cNvSpPr txBox="1"/>
          <p:nvPr/>
        </p:nvSpPr>
        <p:spPr>
          <a:xfrm>
            <a:off x="3572219" y="336742"/>
            <a:ext cx="199956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Incluye el uso de lenguajes de programación, herramientas de desarrollo y metodologías de gestión de proyectos.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3233BB6-32BD-FDB9-E0B8-F304B641F9BB}"/>
              </a:ext>
            </a:extLst>
          </p:cNvPr>
          <p:cNvCxnSpPr>
            <a:stCxn id="5122" idx="1"/>
            <a:endCxn id="4" idx="3"/>
          </p:cNvCxnSpPr>
          <p:nvPr/>
        </p:nvCxnSpPr>
        <p:spPr>
          <a:xfrm rot="10800000">
            <a:off x="5571780" y="1136962"/>
            <a:ext cx="1021700" cy="220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3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"/>
    </mc:Choice>
    <mc:Fallback>
      <p:transition spd="slow" advTm="576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D43882-AE19-C1EF-9E3A-ADB6AAA32EA6}"/>
              </a:ext>
            </a:extLst>
          </p:cNvPr>
          <p:cNvSpPr txBox="1"/>
          <p:nvPr/>
        </p:nvSpPr>
        <p:spPr>
          <a:xfrm>
            <a:off x="3971582" y="2985671"/>
            <a:ext cx="2473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ADSO abarca el proceso completo de desarrollo de software, desde el análisis y diseño hasta la implementación y mantenimiento.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stCxn id="4098" idx="2"/>
            <a:endCxn id="3" idx="1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omos una empresa orientada a darte soluciones tecnológicas, haciendo tus  tareas rutinarias mas simples, ayudando a posicionar tu negocio.">
            <a:extLst>
              <a:ext uri="{FF2B5EF4-FFF2-40B4-BE49-F238E27FC236}">
                <a16:creationId xmlns:a16="http://schemas.microsoft.com/office/drawing/2014/main" id="{3A9807E6-0A08-BB04-58DF-9225B66E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80" y="274618"/>
            <a:ext cx="2164816" cy="216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03D828-3094-D99A-DFAD-30B0E204EE74}"/>
              </a:ext>
            </a:extLst>
          </p:cNvPr>
          <p:cNvSpPr txBox="1"/>
          <p:nvPr/>
        </p:nvSpPr>
        <p:spPr>
          <a:xfrm>
            <a:off x="3572219" y="336742"/>
            <a:ext cx="199956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Incluye el uso de lenguajes de programación, herramientas de desarrollo y metodologías de gestión de proyectos.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3233BB6-32BD-FDB9-E0B8-F304B641F9BB}"/>
              </a:ext>
            </a:extLst>
          </p:cNvPr>
          <p:cNvCxnSpPr>
            <a:stCxn id="5122" idx="1"/>
            <a:endCxn id="4" idx="3"/>
          </p:cNvCxnSpPr>
          <p:nvPr/>
        </p:nvCxnSpPr>
        <p:spPr>
          <a:xfrm rot="10800000">
            <a:off x="5571780" y="1136962"/>
            <a:ext cx="1021700" cy="220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2711A-221B-6063-EE80-8233DBC1AE26}"/>
              </a:ext>
            </a:extLst>
          </p:cNvPr>
          <p:cNvSpPr txBox="1"/>
          <p:nvPr/>
        </p:nvSpPr>
        <p:spPr>
          <a:xfrm>
            <a:off x="6637664" y="2985671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Algunas herramientas son: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7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4"/>
    </mc:Choice>
    <mc:Fallback>
      <p:transition spd="slow" advTm="123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D43882-AE19-C1EF-9E3A-ADB6AAA32EA6}"/>
              </a:ext>
            </a:extLst>
          </p:cNvPr>
          <p:cNvSpPr txBox="1"/>
          <p:nvPr/>
        </p:nvSpPr>
        <p:spPr>
          <a:xfrm>
            <a:off x="3971582" y="2985671"/>
            <a:ext cx="2473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ADSO abarca el proceso completo de desarrollo de software, desde el análisis y diseño hasta la implementación y mantenimiento.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931A5523-E107-03B4-0F8F-5CB9F5B7A474}"/>
              </a:ext>
            </a:extLst>
          </p:cNvPr>
          <p:cNvCxnSpPr>
            <a:stCxn id="4098" idx="2"/>
            <a:endCxn id="3" idx="1"/>
          </p:cNvCxnSpPr>
          <p:nvPr/>
        </p:nvCxnSpPr>
        <p:spPr>
          <a:xfrm rot="16200000" flipH="1">
            <a:off x="2654931" y="2361518"/>
            <a:ext cx="468486" cy="21648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omos una empresa orientada a darte soluciones tecnológicas, haciendo tus  tareas rutinarias mas simples, ayudando a posicionar tu negocio.">
            <a:extLst>
              <a:ext uri="{FF2B5EF4-FFF2-40B4-BE49-F238E27FC236}">
                <a16:creationId xmlns:a16="http://schemas.microsoft.com/office/drawing/2014/main" id="{3A9807E6-0A08-BB04-58DF-9225B66E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80" y="274618"/>
            <a:ext cx="2164816" cy="216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03D828-3094-D99A-DFAD-30B0E204EE74}"/>
              </a:ext>
            </a:extLst>
          </p:cNvPr>
          <p:cNvSpPr txBox="1"/>
          <p:nvPr/>
        </p:nvSpPr>
        <p:spPr>
          <a:xfrm>
            <a:off x="3572219" y="336742"/>
            <a:ext cx="199956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Incluye el uso de lenguajes de programación, herramientas de desarrollo y metodologías de gestión de proyectos.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3233BB6-32BD-FDB9-E0B8-F304B641F9BB}"/>
              </a:ext>
            </a:extLst>
          </p:cNvPr>
          <p:cNvCxnSpPr>
            <a:stCxn id="5122" idx="1"/>
            <a:endCxn id="4" idx="3"/>
          </p:cNvCxnSpPr>
          <p:nvPr/>
        </p:nvCxnSpPr>
        <p:spPr>
          <a:xfrm rot="10800000">
            <a:off x="5571780" y="1136962"/>
            <a:ext cx="1021700" cy="2200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62711A-221B-6063-EE80-8233DBC1AE26}"/>
              </a:ext>
            </a:extLst>
          </p:cNvPr>
          <p:cNvSpPr txBox="1"/>
          <p:nvPr/>
        </p:nvSpPr>
        <p:spPr>
          <a:xfrm>
            <a:off x="6461371" y="2970152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Algunas herramientas son: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826F464-D2C5-AEAF-BA72-71ED52458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868" y="3320479"/>
            <a:ext cx="576000" cy="576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1E7EA3-E745-2F5C-562A-E6F601C7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868" y="3322718"/>
            <a:ext cx="576000" cy="576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A9D59E7-7272-7AAC-1D2D-921C311AA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868" y="3320479"/>
            <a:ext cx="576000" cy="576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3F30C49-BF2A-75E3-7F17-467B4B1C8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935" y="3320479"/>
            <a:ext cx="576000" cy="576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216A166-C204-87F1-5CCF-FC365C19A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901" y="4027500"/>
            <a:ext cx="576000" cy="576000"/>
          </a:xfrm>
          <a:prstGeom prst="rect">
            <a:avLst/>
          </a:prstGeom>
        </p:spPr>
      </p:pic>
      <p:pic>
        <p:nvPicPr>
          <p:cNvPr id="6146" name="Picture 2" descr="Qué es Ruby? • Lenguaje de Programación Modular">
            <a:extLst>
              <a:ext uri="{FF2B5EF4-FFF2-40B4-BE49-F238E27FC236}">
                <a16:creationId xmlns:a16="http://schemas.microsoft.com/office/drawing/2014/main" id="{946803DF-7382-61D3-CEE8-EF96FCC76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34" y="3986358"/>
            <a:ext cx="576000" cy="65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1F44D78-3AB5-CBBE-9EE8-809FDBD3C7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2934" y="4068642"/>
            <a:ext cx="576000" cy="576000"/>
          </a:xfrm>
          <a:prstGeom prst="rect">
            <a:avLst/>
          </a:prstGeom>
        </p:spPr>
      </p:pic>
      <p:pic>
        <p:nvPicPr>
          <p:cNvPr id="6148" name="Picture 4" descr="Ultimate Guide to Angular Architecture: A Comprehensive Tutorial - Custom  Software, Infinite Possibilities.">
            <a:extLst>
              <a:ext uri="{FF2B5EF4-FFF2-40B4-BE49-F238E27FC236}">
                <a16:creationId xmlns:a16="http://schemas.microsoft.com/office/drawing/2014/main" id="{CC9CCB17-0BB0-99F2-B736-CE3F5EBEF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935" y="3986358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81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6"/>
    </mc:Choice>
    <mc:Fallback>
      <p:transition spd="slow" advTm="532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172" name="Picture 4" descr="Todo sobre Scrum — SCRUM MÉXICO">
            <a:extLst>
              <a:ext uri="{FF2B5EF4-FFF2-40B4-BE49-F238E27FC236}">
                <a16:creationId xmlns:a16="http://schemas.microsoft.com/office/drawing/2014/main" id="{F2C921FF-1824-85F1-822C-9F83BAC3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6010"/>
            <a:ext cx="3701667" cy="19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D0C5C05-99C1-698A-61DB-4D8C9887FEF8}"/>
              </a:ext>
            </a:extLst>
          </p:cNvPr>
          <p:cNvSpPr txBox="1"/>
          <p:nvPr/>
        </p:nvSpPr>
        <p:spPr>
          <a:xfrm>
            <a:off x="4406747" y="1905918"/>
            <a:ext cx="299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Metodología Scrum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0"/>
    </mc:Choice>
    <mc:Fallback>
      <p:transition spd="slow" advTm="678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172" name="Picture 4" descr="Todo sobre Scrum — SCRUM MÉXICO">
            <a:extLst>
              <a:ext uri="{FF2B5EF4-FFF2-40B4-BE49-F238E27FC236}">
                <a16:creationId xmlns:a16="http://schemas.microsoft.com/office/drawing/2014/main" id="{F2C921FF-1824-85F1-822C-9F83BAC3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6010"/>
            <a:ext cx="3701667" cy="19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572000" y="483513"/>
            <a:ext cx="22832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Roles en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Product Owner</a:t>
            </a:r>
            <a:r>
              <a:rPr lang="es-MX" sz="1050" dirty="0">
                <a:solidFill>
                  <a:schemeClr val="bg1"/>
                </a:solidFill>
              </a:rPr>
              <a:t>: Define y prioriza las tareas en el Product Backlog.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Scrum Master</a:t>
            </a:r>
            <a:r>
              <a:rPr lang="es-MX" sz="1050" dirty="0">
                <a:solidFill>
                  <a:schemeClr val="bg1"/>
                </a:solidFill>
              </a:rPr>
              <a:t>: Facilita el proceso Scrum y elimina obstáculos.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Development Team</a:t>
            </a:r>
            <a:r>
              <a:rPr lang="es-MX" sz="1050" dirty="0">
                <a:solidFill>
                  <a:schemeClr val="bg1"/>
                </a:solidFill>
              </a:rPr>
              <a:t>: Equipo multifuncional que desarrolla el producto.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stCxn id="7172" idx="3"/>
            <a:endCxn id="7" idx="1"/>
          </p:cNvCxnSpPr>
          <p:nvPr/>
        </p:nvCxnSpPr>
        <p:spPr>
          <a:xfrm flipV="1">
            <a:off x="3701667" y="1176011"/>
            <a:ext cx="870333" cy="968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2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3"/>
    </mc:Choice>
    <mc:Fallback>
      <p:transition spd="slow" advTm="58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172" name="Picture 4" descr="Todo sobre Scrum — SCRUM MÉXICO">
            <a:extLst>
              <a:ext uri="{FF2B5EF4-FFF2-40B4-BE49-F238E27FC236}">
                <a16:creationId xmlns:a16="http://schemas.microsoft.com/office/drawing/2014/main" id="{F2C921FF-1824-85F1-822C-9F83BAC3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6010"/>
            <a:ext cx="3701667" cy="19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572000" y="483513"/>
            <a:ext cx="22832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Roles en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Product Owner</a:t>
            </a:r>
            <a:r>
              <a:rPr lang="es-MX" sz="1050" dirty="0">
                <a:solidFill>
                  <a:schemeClr val="bg1"/>
                </a:solidFill>
              </a:rPr>
              <a:t>: Define y prioriza las tareas en el Product Backlog.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Scrum Master</a:t>
            </a:r>
            <a:r>
              <a:rPr lang="es-MX" sz="1050" dirty="0">
                <a:solidFill>
                  <a:schemeClr val="bg1"/>
                </a:solidFill>
              </a:rPr>
              <a:t>: Facilita el proceso Scrum y elimina obstáculos.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Development Team</a:t>
            </a:r>
            <a:r>
              <a:rPr lang="es-MX" sz="1050" dirty="0">
                <a:solidFill>
                  <a:schemeClr val="bg1"/>
                </a:solidFill>
              </a:rPr>
              <a:t>: Equipo multifuncional que desarrolla el producto.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stCxn id="7172" idx="3"/>
            <a:endCxn id="7" idx="1"/>
          </p:cNvCxnSpPr>
          <p:nvPr/>
        </p:nvCxnSpPr>
        <p:spPr>
          <a:xfrm flipV="1">
            <a:off x="3701667" y="1176011"/>
            <a:ext cx="870333" cy="968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2721855" y="2871036"/>
            <a:ext cx="2558668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Eventos de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</a:t>
            </a:r>
            <a:r>
              <a:rPr lang="es-MX" sz="1050" dirty="0">
                <a:solidFill>
                  <a:schemeClr val="bg1"/>
                </a:solidFill>
              </a:rPr>
              <a:t>: Ciclo de trabajo fijo (1-4 semanas) para completar un incremento del producto.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</a:t>
            </a:r>
            <a:r>
              <a:rPr lang="es-MX" sz="1050" b="1" dirty="0" err="1">
                <a:solidFill>
                  <a:schemeClr val="bg1"/>
                </a:solidFill>
              </a:rPr>
              <a:t>Planning</a:t>
            </a:r>
            <a:r>
              <a:rPr lang="es-MX" sz="1050" dirty="0">
                <a:solidFill>
                  <a:schemeClr val="bg1"/>
                </a:solidFill>
              </a:rPr>
              <a:t>: Planificación del trabajo para el Sprint.</a:t>
            </a:r>
          </a:p>
          <a:p>
            <a:r>
              <a:rPr lang="es-MX" sz="1050" b="1" dirty="0" err="1">
                <a:solidFill>
                  <a:schemeClr val="bg1"/>
                </a:solidFill>
              </a:rPr>
              <a:t>Daily</a:t>
            </a:r>
            <a:r>
              <a:rPr lang="es-MX" sz="1050" b="1" dirty="0">
                <a:solidFill>
                  <a:schemeClr val="bg1"/>
                </a:solidFill>
              </a:rPr>
              <a:t> Scrum</a:t>
            </a:r>
            <a:r>
              <a:rPr lang="es-MX" sz="1050" dirty="0">
                <a:solidFill>
                  <a:schemeClr val="bg1"/>
                </a:solidFill>
              </a:rPr>
              <a:t>: Reunión diaria de 15 minutos para revisar el progreso.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</a:t>
            </a:r>
            <a:r>
              <a:rPr lang="es-MX" sz="1050" b="1" dirty="0" err="1">
                <a:solidFill>
                  <a:schemeClr val="bg1"/>
                </a:solidFill>
              </a:rPr>
              <a:t>Review</a:t>
            </a:r>
            <a:r>
              <a:rPr lang="es-MX" sz="1050" dirty="0">
                <a:solidFill>
                  <a:schemeClr val="bg1"/>
                </a:solidFill>
              </a:rPr>
              <a:t>: Presentación y revisión del trabajo completado al final del Sprint.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Retrospective</a:t>
            </a:r>
            <a:r>
              <a:rPr lang="es-MX" sz="1050" dirty="0">
                <a:solidFill>
                  <a:schemeClr val="bg1"/>
                </a:solidFill>
              </a:rPr>
              <a:t>: Reflexión sobre el Sprint para mejorar en el siguiente.</a:t>
            </a: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stCxn id="7172" idx="2"/>
            <a:endCxn id="11" idx="1"/>
          </p:cNvCxnSpPr>
          <p:nvPr/>
        </p:nvCxnSpPr>
        <p:spPr>
          <a:xfrm rot="16200000" flipH="1">
            <a:off x="1859079" y="3104713"/>
            <a:ext cx="854531" cy="871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2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7"/>
    </mc:Choice>
    <mc:Fallback>
      <p:transition spd="slow" advTm="53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pic>
        <p:nvPicPr>
          <p:cNvPr id="2" name="Picture 4" descr="Desarrollo de Software a la medida – Zeitech México">
            <a:extLst>
              <a:ext uri="{FF2B5EF4-FFF2-40B4-BE49-F238E27FC236}">
                <a16:creationId xmlns:a16="http://schemas.microsoft.com/office/drawing/2014/main" id="{123097BB-B8AC-44D0-72FE-E3FD9C69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4" y="1862024"/>
            <a:ext cx="3545499" cy="24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2"/>
    </mc:Choice>
    <mc:Fallback>
      <p:transition spd="slow" advTm="214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172" name="Picture 4" descr="Todo sobre Scrum — SCRUM MÉXICO">
            <a:extLst>
              <a:ext uri="{FF2B5EF4-FFF2-40B4-BE49-F238E27FC236}">
                <a16:creationId xmlns:a16="http://schemas.microsoft.com/office/drawing/2014/main" id="{F2C921FF-1824-85F1-822C-9F83BAC3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6010"/>
            <a:ext cx="3701667" cy="19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572000" y="483513"/>
            <a:ext cx="22832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Roles en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Product Owner</a:t>
            </a:r>
            <a:r>
              <a:rPr lang="es-MX" sz="1050" dirty="0">
                <a:solidFill>
                  <a:schemeClr val="bg1"/>
                </a:solidFill>
              </a:rPr>
              <a:t>: Define y prioriza las tareas en el Product Backlog.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Scrum Master</a:t>
            </a:r>
            <a:r>
              <a:rPr lang="es-MX" sz="1050" dirty="0">
                <a:solidFill>
                  <a:schemeClr val="bg1"/>
                </a:solidFill>
              </a:rPr>
              <a:t>: Facilita el proceso Scrum y elimina obstáculos.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Development Team</a:t>
            </a:r>
            <a:r>
              <a:rPr lang="es-MX" sz="1050" dirty="0">
                <a:solidFill>
                  <a:schemeClr val="bg1"/>
                </a:solidFill>
              </a:rPr>
              <a:t>: Equipo multifuncional que desarrolla el producto.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stCxn id="7172" idx="3"/>
            <a:endCxn id="7" idx="1"/>
          </p:cNvCxnSpPr>
          <p:nvPr/>
        </p:nvCxnSpPr>
        <p:spPr>
          <a:xfrm flipV="1">
            <a:off x="3701667" y="1176011"/>
            <a:ext cx="870333" cy="968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2721855" y="2871036"/>
            <a:ext cx="2558668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Eventos de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</a:t>
            </a:r>
            <a:r>
              <a:rPr lang="es-MX" sz="1050" dirty="0">
                <a:solidFill>
                  <a:schemeClr val="bg1"/>
                </a:solidFill>
              </a:rPr>
              <a:t>: Ciclo de trabajo fijo (1-4 semanas) para completar un incremento del producto.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</a:t>
            </a:r>
            <a:r>
              <a:rPr lang="es-MX" sz="1050" b="1" dirty="0" err="1">
                <a:solidFill>
                  <a:schemeClr val="bg1"/>
                </a:solidFill>
              </a:rPr>
              <a:t>Planning</a:t>
            </a:r>
            <a:r>
              <a:rPr lang="es-MX" sz="1050" dirty="0">
                <a:solidFill>
                  <a:schemeClr val="bg1"/>
                </a:solidFill>
              </a:rPr>
              <a:t>: Planificación del trabajo para el Sprint.</a:t>
            </a:r>
          </a:p>
          <a:p>
            <a:r>
              <a:rPr lang="es-MX" sz="1050" b="1" dirty="0" err="1">
                <a:solidFill>
                  <a:schemeClr val="bg1"/>
                </a:solidFill>
              </a:rPr>
              <a:t>Daily</a:t>
            </a:r>
            <a:r>
              <a:rPr lang="es-MX" sz="1050" b="1" dirty="0">
                <a:solidFill>
                  <a:schemeClr val="bg1"/>
                </a:solidFill>
              </a:rPr>
              <a:t> Scrum</a:t>
            </a:r>
            <a:r>
              <a:rPr lang="es-MX" sz="1050" dirty="0">
                <a:solidFill>
                  <a:schemeClr val="bg1"/>
                </a:solidFill>
              </a:rPr>
              <a:t>: Reunión diaria de 15 minutos para revisar el progreso.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</a:t>
            </a:r>
            <a:r>
              <a:rPr lang="es-MX" sz="1050" b="1" dirty="0" err="1">
                <a:solidFill>
                  <a:schemeClr val="bg1"/>
                </a:solidFill>
              </a:rPr>
              <a:t>Review</a:t>
            </a:r>
            <a:r>
              <a:rPr lang="es-MX" sz="1050" dirty="0">
                <a:solidFill>
                  <a:schemeClr val="bg1"/>
                </a:solidFill>
              </a:rPr>
              <a:t>: Presentación y revisión del trabajo completado al final del Sprint.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Retrospective</a:t>
            </a:r>
            <a:r>
              <a:rPr lang="es-MX" sz="1050" dirty="0">
                <a:solidFill>
                  <a:schemeClr val="bg1"/>
                </a:solidFill>
              </a:rPr>
              <a:t>: Reflexión sobre el Sprint para mejorar en el siguiente.</a:t>
            </a: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stCxn id="7172" idx="2"/>
            <a:endCxn id="11" idx="1"/>
          </p:cNvCxnSpPr>
          <p:nvPr/>
        </p:nvCxnSpPr>
        <p:spPr>
          <a:xfrm rot="16200000" flipH="1">
            <a:off x="1859079" y="3104713"/>
            <a:ext cx="854531" cy="871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48BCA-18AD-0204-CB9B-490C9D2019EB}"/>
              </a:ext>
            </a:extLst>
          </p:cNvPr>
          <p:cNvSpPr txBox="1"/>
          <p:nvPr/>
        </p:nvSpPr>
        <p:spPr>
          <a:xfrm>
            <a:off x="6743701" y="1717670"/>
            <a:ext cx="223848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Artefactos de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Product Backlog</a:t>
            </a:r>
            <a:r>
              <a:rPr lang="es-MX" sz="1050" dirty="0">
                <a:solidFill>
                  <a:schemeClr val="bg1"/>
                </a:solidFill>
              </a:rPr>
              <a:t>: Lista priorizada de todo lo que se necesita en el producto.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Backlog</a:t>
            </a:r>
            <a:r>
              <a:rPr lang="es-MX" sz="1050" dirty="0">
                <a:solidFill>
                  <a:schemeClr val="bg1"/>
                </a:solidFill>
              </a:rPr>
              <a:t>: Tareas seleccionadas para el Sprint actual.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Incremento</a:t>
            </a:r>
            <a:r>
              <a:rPr lang="es-MX" sz="1050" dirty="0">
                <a:solidFill>
                  <a:schemeClr val="bg1"/>
                </a:solidFill>
              </a:rPr>
              <a:t>: Resultado funcional y entregable del Sprint.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4AA8454C-5675-453A-0173-6F209681D9C0}"/>
              </a:ext>
            </a:extLst>
          </p:cNvPr>
          <p:cNvCxnSpPr>
            <a:cxnSpLocks/>
            <a:stCxn id="7172" idx="3"/>
            <a:endCxn id="16" idx="1"/>
          </p:cNvCxnSpPr>
          <p:nvPr/>
        </p:nvCxnSpPr>
        <p:spPr>
          <a:xfrm>
            <a:off x="3701667" y="2144485"/>
            <a:ext cx="3042034" cy="346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44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3"/>
    </mc:Choice>
    <mc:Fallback>
      <p:transition spd="slow" advTm="473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172" name="Picture 4" descr="Todo sobre Scrum — SCRUM MÉXICO">
            <a:extLst>
              <a:ext uri="{FF2B5EF4-FFF2-40B4-BE49-F238E27FC236}">
                <a16:creationId xmlns:a16="http://schemas.microsoft.com/office/drawing/2014/main" id="{F2C921FF-1824-85F1-822C-9F83BAC3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6010"/>
            <a:ext cx="3701667" cy="19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572000" y="483513"/>
            <a:ext cx="22832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Roles en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Product Owner</a:t>
            </a:r>
            <a:r>
              <a:rPr lang="es-MX" sz="1050" dirty="0">
                <a:solidFill>
                  <a:schemeClr val="bg1"/>
                </a:solidFill>
              </a:rPr>
              <a:t>: Define y prioriza las tareas en el Product Backlog.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Scrum Master</a:t>
            </a:r>
            <a:r>
              <a:rPr lang="es-MX" sz="1050" dirty="0">
                <a:solidFill>
                  <a:schemeClr val="bg1"/>
                </a:solidFill>
              </a:rPr>
              <a:t>: Facilita el proceso Scrum y elimina obstáculos.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Development Team</a:t>
            </a:r>
            <a:r>
              <a:rPr lang="es-MX" sz="1050" dirty="0">
                <a:solidFill>
                  <a:schemeClr val="bg1"/>
                </a:solidFill>
              </a:rPr>
              <a:t>: Equipo multifuncional que desarrolla el producto.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stCxn id="7172" idx="3"/>
            <a:endCxn id="7" idx="1"/>
          </p:cNvCxnSpPr>
          <p:nvPr/>
        </p:nvCxnSpPr>
        <p:spPr>
          <a:xfrm flipV="1">
            <a:off x="3701667" y="1176011"/>
            <a:ext cx="870333" cy="968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2721855" y="2871036"/>
            <a:ext cx="2558668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Eventos de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</a:t>
            </a:r>
            <a:r>
              <a:rPr lang="es-MX" sz="1050" dirty="0">
                <a:solidFill>
                  <a:schemeClr val="bg1"/>
                </a:solidFill>
              </a:rPr>
              <a:t>: Ciclo de trabajo fijo (1-4 semanas) para completar un incremento del producto.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</a:t>
            </a:r>
            <a:r>
              <a:rPr lang="es-MX" sz="1050" b="1" dirty="0" err="1">
                <a:solidFill>
                  <a:schemeClr val="bg1"/>
                </a:solidFill>
              </a:rPr>
              <a:t>Planning</a:t>
            </a:r>
            <a:r>
              <a:rPr lang="es-MX" sz="1050" dirty="0">
                <a:solidFill>
                  <a:schemeClr val="bg1"/>
                </a:solidFill>
              </a:rPr>
              <a:t>: Planificación del trabajo para el Sprint.</a:t>
            </a:r>
          </a:p>
          <a:p>
            <a:r>
              <a:rPr lang="es-MX" sz="1050" b="1" dirty="0" err="1">
                <a:solidFill>
                  <a:schemeClr val="bg1"/>
                </a:solidFill>
              </a:rPr>
              <a:t>Daily</a:t>
            </a:r>
            <a:r>
              <a:rPr lang="es-MX" sz="1050" b="1" dirty="0">
                <a:solidFill>
                  <a:schemeClr val="bg1"/>
                </a:solidFill>
              </a:rPr>
              <a:t> Scrum</a:t>
            </a:r>
            <a:r>
              <a:rPr lang="es-MX" sz="1050" dirty="0">
                <a:solidFill>
                  <a:schemeClr val="bg1"/>
                </a:solidFill>
              </a:rPr>
              <a:t>: Reunión diaria de 15 minutos para revisar el progreso.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</a:t>
            </a:r>
            <a:r>
              <a:rPr lang="es-MX" sz="1050" b="1" dirty="0" err="1">
                <a:solidFill>
                  <a:schemeClr val="bg1"/>
                </a:solidFill>
              </a:rPr>
              <a:t>Review</a:t>
            </a:r>
            <a:r>
              <a:rPr lang="es-MX" sz="1050" dirty="0">
                <a:solidFill>
                  <a:schemeClr val="bg1"/>
                </a:solidFill>
              </a:rPr>
              <a:t>: Presentación y revisión del trabajo completado al final del Sprint.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Retrospective</a:t>
            </a:r>
            <a:r>
              <a:rPr lang="es-MX" sz="1050" dirty="0">
                <a:solidFill>
                  <a:schemeClr val="bg1"/>
                </a:solidFill>
              </a:rPr>
              <a:t>: Reflexión sobre el Sprint para mejorar en el siguiente.</a:t>
            </a: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stCxn id="7172" idx="2"/>
            <a:endCxn id="11" idx="1"/>
          </p:cNvCxnSpPr>
          <p:nvPr/>
        </p:nvCxnSpPr>
        <p:spPr>
          <a:xfrm rot="16200000" flipH="1">
            <a:off x="1859079" y="3104713"/>
            <a:ext cx="854531" cy="871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48BCA-18AD-0204-CB9B-490C9D2019EB}"/>
              </a:ext>
            </a:extLst>
          </p:cNvPr>
          <p:cNvSpPr txBox="1"/>
          <p:nvPr/>
        </p:nvSpPr>
        <p:spPr>
          <a:xfrm>
            <a:off x="6743701" y="1717670"/>
            <a:ext cx="223848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Artefactos de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Product Backlog</a:t>
            </a:r>
            <a:r>
              <a:rPr lang="es-MX" sz="1050" dirty="0">
                <a:solidFill>
                  <a:schemeClr val="bg1"/>
                </a:solidFill>
              </a:rPr>
              <a:t>: Lista priorizada de todo lo que se necesita en el producto.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Sprint Backlog</a:t>
            </a:r>
            <a:r>
              <a:rPr lang="es-MX" sz="1050" dirty="0">
                <a:solidFill>
                  <a:schemeClr val="bg1"/>
                </a:solidFill>
              </a:rPr>
              <a:t>: Tareas seleccionadas para el Sprint actual.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Incremento</a:t>
            </a:r>
            <a:r>
              <a:rPr lang="es-MX" sz="1050" dirty="0">
                <a:solidFill>
                  <a:schemeClr val="bg1"/>
                </a:solidFill>
              </a:rPr>
              <a:t>: Resultado funcional y entregable del Sprint.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4AA8454C-5675-453A-0173-6F209681D9C0}"/>
              </a:ext>
            </a:extLst>
          </p:cNvPr>
          <p:cNvCxnSpPr>
            <a:cxnSpLocks/>
            <a:stCxn id="7172" idx="3"/>
            <a:endCxn id="16" idx="1"/>
          </p:cNvCxnSpPr>
          <p:nvPr/>
        </p:nvCxnSpPr>
        <p:spPr>
          <a:xfrm>
            <a:off x="3701667" y="2144485"/>
            <a:ext cx="3042034" cy="346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DF9CE6-A888-48EF-F8CA-A57DEBE43ED9}"/>
              </a:ext>
            </a:extLst>
          </p:cNvPr>
          <p:cNvSpPr txBox="1"/>
          <p:nvPr/>
        </p:nvSpPr>
        <p:spPr>
          <a:xfrm>
            <a:off x="5563518" y="3377669"/>
            <a:ext cx="205189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Pilares de Scrum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Transparencia</a:t>
            </a:r>
            <a:r>
              <a:rPr lang="es-MX" sz="1050" dirty="0">
                <a:solidFill>
                  <a:schemeClr val="bg1"/>
                </a:solidFill>
              </a:rPr>
              <a:t>: Visibilidad total del proceso.</a:t>
            </a:r>
          </a:p>
          <a:p>
            <a:r>
              <a:rPr lang="es-MX" sz="1050" b="1" dirty="0">
                <a:solidFill>
                  <a:schemeClr val="bg1"/>
                </a:solidFill>
              </a:rPr>
              <a:t>Inspección</a:t>
            </a:r>
            <a:r>
              <a:rPr lang="es-MX" sz="1050" dirty="0">
                <a:solidFill>
                  <a:schemeClr val="bg1"/>
                </a:solidFill>
              </a:rPr>
              <a:t>: Revisión frecuente del progreso.</a:t>
            </a: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CE605802-AFE9-29B5-60CF-23DB4C4CD28E}"/>
              </a:ext>
            </a:extLst>
          </p:cNvPr>
          <p:cNvCxnSpPr>
            <a:stCxn id="7172" idx="3"/>
            <a:endCxn id="21" idx="1"/>
          </p:cNvCxnSpPr>
          <p:nvPr/>
        </p:nvCxnSpPr>
        <p:spPr>
          <a:xfrm>
            <a:off x="3701667" y="2144485"/>
            <a:ext cx="1861851" cy="1683307"/>
          </a:xfrm>
          <a:prstGeom prst="bentConnector3">
            <a:avLst>
              <a:gd name="adj1" fmla="val 807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8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3"/>
    </mc:Choice>
    <mc:Fallback>
      <p:transition spd="slow" advTm="52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0F91AD98-0384-765D-2CED-E5404C91F0D0}"/>
              </a:ext>
            </a:extLst>
          </p:cNvPr>
          <p:cNvSpPr txBox="1"/>
          <p:nvPr/>
        </p:nvSpPr>
        <p:spPr>
          <a:xfrm>
            <a:off x="3792547" y="1932140"/>
            <a:ext cx="4919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</a:rPr>
              <a:t>Metodología Kanban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06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"/>
    </mc:Choice>
    <mc:Fallback>
      <p:transition spd="slow" advTm="197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480295" y="672572"/>
            <a:ext cx="228324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Visualización del Trabajo: Usa un tablero Kanban para mostrar todas las tareas y su estado, desde "Por hacer" hasta "Hecho". Esto ayuda a todos a ver y comprender el flujo de trabajo.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cxnSpLocks/>
            <a:stCxn id="8194" idx="3"/>
            <a:endCxn id="7" idx="1"/>
          </p:cNvCxnSpPr>
          <p:nvPr/>
        </p:nvCxnSpPr>
        <p:spPr>
          <a:xfrm flipV="1">
            <a:off x="2710149" y="1284278"/>
            <a:ext cx="1770146" cy="87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3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2"/>
    </mc:Choice>
    <mc:Fallback>
      <p:transition spd="slow" advTm="39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480295" y="672572"/>
            <a:ext cx="228324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Visualización del Trabajo: Usa un tablero Kanban para mostrar todas las tareas y su estado, desde "Por hacer" hasta "Hecho". Esto ayuda a todos a ver y comprender el flujo de trabajo.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cxnSpLocks/>
            <a:stCxn id="8194" idx="3"/>
            <a:endCxn id="7" idx="1"/>
          </p:cNvCxnSpPr>
          <p:nvPr/>
        </p:nvCxnSpPr>
        <p:spPr>
          <a:xfrm flipV="1">
            <a:off x="2710149" y="1284278"/>
            <a:ext cx="1770146" cy="87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1430815" y="3193294"/>
            <a:ext cx="25586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Establece un límite en el número de tareas que pueden estar en progreso en cada etapa del proceso. Esto ayuda a evitar la sobrecarga y mejora la eficiencia.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cxnSpLocks/>
            <a:stCxn id="8194" idx="2"/>
            <a:endCxn id="11" idx="0"/>
          </p:cNvCxnSpPr>
          <p:nvPr/>
        </p:nvCxnSpPr>
        <p:spPr>
          <a:xfrm rot="16200000" flipH="1">
            <a:off x="1972101" y="2455245"/>
            <a:ext cx="336781" cy="1139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3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7"/>
    </mc:Choice>
    <mc:Fallback>
      <p:transition spd="slow" advTm="506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480295" y="672572"/>
            <a:ext cx="228324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Visualización del Trabajo: Usa un tablero Kanban para mostrar todas las tareas y su estado, desde "Por hacer" hasta "Hecho". Esto ayuda a todos a ver y comprender el flujo de trabajo.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cxnSpLocks/>
            <a:stCxn id="8194" idx="3"/>
            <a:endCxn id="7" idx="1"/>
          </p:cNvCxnSpPr>
          <p:nvPr/>
        </p:nvCxnSpPr>
        <p:spPr>
          <a:xfrm flipV="1">
            <a:off x="2710149" y="1284278"/>
            <a:ext cx="1770146" cy="87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1430815" y="3193294"/>
            <a:ext cx="25586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Establece un límite en el número de tareas que pueden estar en progreso en cada etapa del proceso. Esto ayuda a evitar la sobrecarga y mejora la eficiencia.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cxnSpLocks/>
            <a:stCxn id="8194" idx="2"/>
            <a:endCxn id="11" idx="0"/>
          </p:cNvCxnSpPr>
          <p:nvPr/>
        </p:nvCxnSpPr>
        <p:spPr>
          <a:xfrm rot="16200000" flipH="1">
            <a:off x="1972101" y="2455245"/>
            <a:ext cx="336781" cy="1139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48BCA-18AD-0204-CB9B-490C9D2019EB}"/>
              </a:ext>
            </a:extLst>
          </p:cNvPr>
          <p:cNvSpPr txBox="1"/>
          <p:nvPr/>
        </p:nvSpPr>
        <p:spPr>
          <a:xfrm>
            <a:off x="5932953" y="1719303"/>
            <a:ext cx="22384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Gestión del Flujo: Observa y optimiza el flujo de trabajo para asegurarte de que las tareas se muevan de manera fluida y eficiente desde el inicio hasta la finalización.</a:t>
            </a:r>
            <a:endParaRPr lang="es-MX" sz="1050" dirty="0">
              <a:solidFill>
                <a:schemeClr val="bg1"/>
              </a:solidFill>
            </a:endParaRPr>
          </a:p>
        </p:txBody>
      </p: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2AB581C5-1473-7139-68F3-73F2620CAD0F}"/>
              </a:ext>
            </a:extLst>
          </p:cNvPr>
          <p:cNvCxnSpPr>
            <a:stCxn id="8194" idx="3"/>
            <a:endCxn id="16" idx="1"/>
          </p:cNvCxnSpPr>
          <p:nvPr/>
        </p:nvCxnSpPr>
        <p:spPr>
          <a:xfrm>
            <a:off x="2710149" y="2154328"/>
            <a:ext cx="3222804" cy="9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4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8"/>
    </mc:Choice>
    <mc:Fallback>
      <p:transition spd="slow" advTm="358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480295" y="672572"/>
            <a:ext cx="228324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Visualización del Trabajo: Usa un tablero Kanban para mostrar todas las tareas y su estado, desde "Por hacer" hasta "Hecho". Esto ayuda a todos a ver y comprender el flujo de trabajo.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cxnSpLocks/>
            <a:stCxn id="8194" idx="3"/>
            <a:endCxn id="7" idx="1"/>
          </p:cNvCxnSpPr>
          <p:nvPr/>
        </p:nvCxnSpPr>
        <p:spPr>
          <a:xfrm flipV="1">
            <a:off x="2710149" y="1284278"/>
            <a:ext cx="1770146" cy="87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1430815" y="3193294"/>
            <a:ext cx="25586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Establece un límite en el número de tareas que pueden estar en progreso en cada etapa del proceso. Esto ayuda a evitar la sobrecarga y mejora la eficiencia.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cxnSpLocks/>
            <a:stCxn id="8194" idx="2"/>
            <a:endCxn id="11" idx="0"/>
          </p:cNvCxnSpPr>
          <p:nvPr/>
        </p:nvCxnSpPr>
        <p:spPr>
          <a:xfrm rot="16200000" flipH="1">
            <a:off x="1972101" y="2455245"/>
            <a:ext cx="336781" cy="1139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48BCA-18AD-0204-CB9B-490C9D2019EB}"/>
              </a:ext>
            </a:extLst>
          </p:cNvPr>
          <p:cNvSpPr txBox="1"/>
          <p:nvPr/>
        </p:nvSpPr>
        <p:spPr>
          <a:xfrm>
            <a:off x="5932953" y="1719303"/>
            <a:ext cx="22384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Gestión del Flujo: Observa y optimiza el flujo de trabajo para asegurarte de que las tareas se muevan de manera fluida y eficiente desde el inicio hasta la finalización.</a:t>
            </a:r>
            <a:endParaRPr lang="es-MX" sz="105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DF9CE6-A888-48EF-F8CA-A57DEBE43ED9}"/>
              </a:ext>
            </a:extLst>
          </p:cNvPr>
          <p:cNvSpPr txBox="1"/>
          <p:nvPr/>
        </p:nvSpPr>
        <p:spPr>
          <a:xfrm>
            <a:off x="7072012" y="2581588"/>
            <a:ext cx="2051892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Políticas Explícitas: Define y comunica claramente las reglas y procesos para cada etapa del trabajo. Esto asegura que todos entiendan cómo funciona el sistema y qué se espera.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CE605802-AFE9-29B5-60CF-23DB4C4CD28E}"/>
              </a:ext>
            </a:extLst>
          </p:cNvPr>
          <p:cNvCxnSpPr>
            <a:cxnSpLocks/>
            <a:stCxn id="8194" idx="3"/>
            <a:endCxn id="21" idx="1"/>
          </p:cNvCxnSpPr>
          <p:nvPr/>
        </p:nvCxnSpPr>
        <p:spPr>
          <a:xfrm>
            <a:off x="2710149" y="2154328"/>
            <a:ext cx="4361863" cy="1038966"/>
          </a:xfrm>
          <a:prstGeom prst="bentConnector3">
            <a:avLst>
              <a:gd name="adj1" fmla="val 707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2AB581C5-1473-7139-68F3-73F2620CAD0F}"/>
              </a:ext>
            </a:extLst>
          </p:cNvPr>
          <p:cNvCxnSpPr>
            <a:stCxn id="8194" idx="3"/>
            <a:endCxn id="16" idx="1"/>
          </p:cNvCxnSpPr>
          <p:nvPr/>
        </p:nvCxnSpPr>
        <p:spPr>
          <a:xfrm>
            <a:off x="2710149" y="2154328"/>
            <a:ext cx="3222804" cy="9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34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"/>
    </mc:Choice>
    <mc:Fallback>
      <p:transition spd="slow" advTm="383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480295" y="672572"/>
            <a:ext cx="228324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Visualización del Trabajo: Usa un tablero Kanban para mostrar todas las tareas y su estado, desde "Por hacer" hasta "Hecho". Esto ayuda a todos a ver y comprender el flujo de trabajo.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cxnSpLocks/>
            <a:stCxn id="8194" idx="3"/>
            <a:endCxn id="7" idx="1"/>
          </p:cNvCxnSpPr>
          <p:nvPr/>
        </p:nvCxnSpPr>
        <p:spPr>
          <a:xfrm flipV="1">
            <a:off x="2710149" y="1284278"/>
            <a:ext cx="1770146" cy="87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1430815" y="3193294"/>
            <a:ext cx="25586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Establece un límite en el número de tareas que pueden estar en progreso en cada etapa del proceso. Esto ayuda a evitar la sobrecarga y mejora la eficiencia.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cxnSpLocks/>
            <a:stCxn id="8194" idx="2"/>
            <a:endCxn id="11" idx="0"/>
          </p:cNvCxnSpPr>
          <p:nvPr/>
        </p:nvCxnSpPr>
        <p:spPr>
          <a:xfrm rot="16200000" flipH="1">
            <a:off x="1972101" y="2455245"/>
            <a:ext cx="336781" cy="1139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48BCA-18AD-0204-CB9B-490C9D2019EB}"/>
              </a:ext>
            </a:extLst>
          </p:cNvPr>
          <p:cNvSpPr txBox="1"/>
          <p:nvPr/>
        </p:nvSpPr>
        <p:spPr>
          <a:xfrm>
            <a:off x="5932953" y="1719303"/>
            <a:ext cx="22384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Gestión del Flujo: Observa y optimiza el flujo de trabajo para asegurarte de que las tareas se muevan de manera fluida y eficiente desde el inicio hasta la finalización.</a:t>
            </a:r>
            <a:endParaRPr lang="es-MX" sz="105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DF9CE6-A888-48EF-F8CA-A57DEBE43ED9}"/>
              </a:ext>
            </a:extLst>
          </p:cNvPr>
          <p:cNvSpPr txBox="1"/>
          <p:nvPr/>
        </p:nvSpPr>
        <p:spPr>
          <a:xfrm>
            <a:off x="7072012" y="2581588"/>
            <a:ext cx="2051892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Políticas Explícitas: Define y comunica claramente las reglas y procesos para cada etapa del trabajo. Esto asegura que todos entiendan cómo funciona el sistema y qué se espera.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CE605802-AFE9-29B5-60CF-23DB4C4CD28E}"/>
              </a:ext>
            </a:extLst>
          </p:cNvPr>
          <p:cNvCxnSpPr>
            <a:cxnSpLocks/>
            <a:stCxn id="8194" idx="3"/>
            <a:endCxn id="21" idx="1"/>
          </p:cNvCxnSpPr>
          <p:nvPr/>
        </p:nvCxnSpPr>
        <p:spPr>
          <a:xfrm>
            <a:off x="2710149" y="2154328"/>
            <a:ext cx="4361863" cy="1038966"/>
          </a:xfrm>
          <a:prstGeom prst="bentConnector3">
            <a:avLst>
              <a:gd name="adj1" fmla="val 707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2AB581C5-1473-7139-68F3-73F2620CAD0F}"/>
              </a:ext>
            </a:extLst>
          </p:cNvPr>
          <p:cNvCxnSpPr>
            <a:stCxn id="8194" idx="3"/>
            <a:endCxn id="16" idx="1"/>
          </p:cNvCxnSpPr>
          <p:nvPr/>
        </p:nvCxnSpPr>
        <p:spPr>
          <a:xfrm>
            <a:off x="2710149" y="2154328"/>
            <a:ext cx="3222804" cy="9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F97F7B6-2E52-5BE6-2993-85AAA1E64D8E}"/>
              </a:ext>
            </a:extLst>
          </p:cNvPr>
          <p:cNvSpPr txBox="1"/>
          <p:nvPr/>
        </p:nvSpPr>
        <p:spPr>
          <a:xfrm>
            <a:off x="5365215" y="3844210"/>
            <a:ext cx="255866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Ciclos de Mejora Continua</a:t>
            </a:r>
            <a:r>
              <a:rPr lang="es-MX" sz="1050" dirty="0">
                <a:solidFill>
                  <a:schemeClr val="bg1"/>
                </a:solidFill>
              </a:rPr>
              <a:t>:</a:t>
            </a:r>
          </a:p>
          <a:p>
            <a:r>
              <a:rPr lang="es-MX" sz="1050" dirty="0">
                <a:solidFill>
                  <a:schemeClr val="bg1"/>
                </a:solidFill>
              </a:rPr>
              <a:t>Usa reuniones regulares para revisar el proceso y buscar formas de mejorar continuamente. El objetivo es adaptarse y evolucionar según las necesidades.</a:t>
            </a:r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872BA771-C6E9-BA88-5644-9F69553D6B81}"/>
              </a:ext>
            </a:extLst>
          </p:cNvPr>
          <p:cNvCxnSpPr>
            <a:cxnSpLocks/>
            <a:stCxn id="8194" idx="3"/>
            <a:endCxn id="28" idx="1"/>
          </p:cNvCxnSpPr>
          <p:nvPr/>
        </p:nvCxnSpPr>
        <p:spPr>
          <a:xfrm>
            <a:off x="2710149" y="2154328"/>
            <a:ext cx="2655066" cy="2220797"/>
          </a:xfrm>
          <a:prstGeom prst="bentConnector3">
            <a:avLst>
              <a:gd name="adj1" fmla="val 948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80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1"/>
    </mc:Choice>
    <mc:Fallback>
      <p:transition spd="slow" advTm="538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title"/>
          </p:nvPr>
        </p:nvSpPr>
        <p:spPr>
          <a:xfrm>
            <a:off x="-543145" y="419880"/>
            <a:ext cx="5338800" cy="4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Metodologías de Desarrollo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F6A413-EF17-2AED-396D-A1E2A0D18725}"/>
              </a:ext>
            </a:extLst>
          </p:cNvPr>
          <p:cNvSpPr txBox="1"/>
          <p:nvPr/>
        </p:nvSpPr>
        <p:spPr>
          <a:xfrm>
            <a:off x="118431" y="914400"/>
            <a:ext cx="484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metodologías ágiles como Scrum y Kanban son fundamentales en ADSO.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BA1EF1-AE1C-D6E2-C51D-98A6D327440B}"/>
              </a:ext>
            </a:extLst>
          </p:cNvPr>
          <p:cNvSpPr txBox="1"/>
          <p:nvPr/>
        </p:nvSpPr>
        <p:spPr>
          <a:xfrm>
            <a:off x="4480295" y="672572"/>
            <a:ext cx="2283247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Visualización del Trabajo: Usa un tablero Kanban para mostrar todas las tareas y su estado, desde "Por hacer" hasta "Hecho". Esto ayuda a todos a ver y comprender el flujo de trabajo.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4AFCE1E2-9907-6679-AC57-BC4AA08B42F1}"/>
              </a:ext>
            </a:extLst>
          </p:cNvPr>
          <p:cNvCxnSpPr>
            <a:cxnSpLocks/>
            <a:stCxn id="8194" idx="3"/>
            <a:endCxn id="7" idx="1"/>
          </p:cNvCxnSpPr>
          <p:nvPr/>
        </p:nvCxnSpPr>
        <p:spPr>
          <a:xfrm flipV="1">
            <a:off x="2710149" y="1284278"/>
            <a:ext cx="1770146" cy="8700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1981A5-5271-EC86-22DB-8FF349009EF4}"/>
              </a:ext>
            </a:extLst>
          </p:cNvPr>
          <p:cNvSpPr txBox="1"/>
          <p:nvPr/>
        </p:nvSpPr>
        <p:spPr>
          <a:xfrm>
            <a:off x="1430815" y="3193294"/>
            <a:ext cx="25586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Establece un límite en el número de tareas que pueden estar en progreso en cada etapa del proceso. Esto ayuda a evitar la sobrecarga y mejora la eficiencia.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0137BD9-9D87-9332-DF6A-2A60F484B6D6}"/>
              </a:ext>
            </a:extLst>
          </p:cNvPr>
          <p:cNvCxnSpPr>
            <a:cxnSpLocks/>
            <a:stCxn id="8194" idx="2"/>
            <a:endCxn id="11" idx="0"/>
          </p:cNvCxnSpPr>
          <p:nvPr/>
        </p:nvCxnSpPr>
        <p:spPr>
          <a:xfrm rot="16200000" flipH="1">
            <a:off x="1972101" y="2455245"/>
            <a:ext cx="336781" cy="1139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248BCA-18AD-0204-CB9B-490C9D2019EB}"/>
              </a:ext>
            </a:extLst>
          </p:cNvPr>
          <p:cNvSpPr txBox="1"/>
          <p:nvPr/>
        </p:nvSpPr>
        <p:spPr>
          <a:xfrm>
            <a:off x="5932953" y="1719303"/>
            <a:ext cx="22384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Gestión del Flujo: Observa y optimiza el flujo de trabajo para asegurarte de que las tareas se muevan de manera fluida y eficiente desde el inicio hasta la finalización.</a:t>
            </a:r>
            <a:endParaRPr lang="es-MX" sz="1050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DF9CE6-A888-48EF-F8CA-A57DEBE43ED9}"/>
              </a:ext>
            </a:extLst>
          </p:cNvPr>
          <p:cNvSpPr txBox="1"/>
          <p:nvPr/>
        </p:nvSpPr>
        <p:spPr>
          <a:xfrm>
            <a:off x="7072012" y="2581588"/>
            <a:ext cx="2051892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Políticas Explícitas: Define y comunica claramente las reglas y procesos para cada etapa del trabajo. Esto asegura que todos entiendan cómo funciona el sistema y qué se espera.</a:t>
            </a:r>
            <a:endParaRPr lang="es-MX" sz="1050" dirty="0">
              <a:solidFill>
                <a:schemeClr val="bg1"/>
              </a:solidFill>
            </a:endParaRP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CE605802-AFE9-29B5-60CF-23DB4C4CD28E}"/>
              </a:ext>
            </a:extLst>
          </p:cNvPr>
          <p:cNvCxnSpPr>
            <a:cxnSpLocks/>
            <a:stCxn id="8194" idx="3"/>
            <a:endCxn id="21" idx="1"/>
          </p:cNvCxnSpPr>
          <p:nvPr/>
        </p:nvCxnSpPr>
        <p:spPr>
          <a:xfrm>
            <a:off x="2710149" y="2154328"/>
            <a:ext cx="4361863" cy="1038966"/>
          </a:xfrm>
          <a:prstGeom prst="bentConnector3">
            <a:avLst>
              <a:gd name="adj1" fmla="val 707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é es un tablero Kanban y cómo utilizarlo? Explicación básica.">
            <a:extLst>
              <a:ext uri="{FF2B5EF4-FFF2-40B4-BE49-F238E27FC236}">
                <a16:creationId xmlns:a16="http://schemas.microsoft.com/office/drawing/2014/main" id="{B0E5FE55-CCC1-5B34-FD03-9B852237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6" y="1452143"/>
            <a:ext cx="2278633" cy="140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2AB581C5-1473-7139-68F3-73F2620CAD0F}"/>
              </a:ext>
            </a:extLst>
          </p:cNvPr>
          <p:cNvCxnSpPr>
            <a:stCxn id="8194" idx="3"/>
            <a:endCxn id="16" idx="1"/>
          </p:cNvCxnSpPr>
          <p:nvPr/>
        </p:nvCxnSpPr>
        <p:spPr>
          <a:xfrm>
            <a:off x="2710149" y="2154328"/>
            <a:ext cx="3222804" cy="9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F97F7B6-2E52-5BE6-2993-85AAA1E64D8E}"/>
              </a:ext>
            </a:extLst>
          </p:cNvPr>
          <p:cNvSpPr txBox="1"/>
          <p:nvPr/>
        </p:nvSpPr>
        <p:spPr>
          <a:xfrm>
            <a:off x="5365215" y="3844210"/>
            <a:ext cx="255866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</a:rPr>
              <a:t>Ciclos de Mejora Continua</a:t>
            </a:r>
            <a:r>
              <a:rPr lang="es-MX" sz="1050" dirty="0">
                <a:solidFill>
                  <a:schemeClr val="bg1"/>
                </a:solidFill>
              </a:rPr>
              <a:t>:</a:t>
            </a:r>
          </a:p>
          <a:p>
            <a:r>
              <a:rPr lang="es-MX" sz="1050" dirty="0">
                <a:solidFill>
                  <a:schemeClr val="bg1"/>
                </a:solidFill>
              </a:rPr>
              <a:t>Usa reuniones regulares para revisar el proceso y buscar formas de mejorar continuamente. El objetivo es adaptarse y evolucionar según las necesidades.</a:t>
            </a:r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872BA771-C6E9-BA88-5644-9F69553D6B81}"/>
              </a:ext>
            </a:extLst>
          </p:cNvPr>
          <p:cNvCxnSpPr>
            <a:cxnSpLocks/>
            <a:stCxn id="8194" idx="3"/>
            <a:endCxn id="28" idx="1"/>
          </p:cNvCxnSpPr>
          <p:nvPr/>
        </p:nvCxnSpPr>
        <p:spPr>
          <a:xfrm>
            <a:off x="2710149" y="2154328"/>
            <a:ext cx="2655066" cy="2220797"/>
          </a:xfrm>
          <a:prstGeom prst="bentConnector3">
            <a:avLst>
              <a:gd name="adj1" fmla="val 948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1D46E50-28CF-7923-6B61-38FDA4A8ED01}"/>
              </a:ext>
            </a:extLst>
          </p:cNvPr>
          <p:cNvSpPr txBox="1"/>
          <p:nvPr/>
        </p:nvSpPr>
        <p:spPr>
          <a:xfrm>
            <a:off x="2658722" y="4093540"/>
            <a:ext cx="242646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1" dirty="0">
                <a:solidFill>
                  <a:schemeClr val="bg1"/>
                </a:solidFill>
              </a:rPr>
              <a:t>Colaboración y </a:t>
            </a:r>
            <a:r>
              <a:rPr lang="es-MX" sz="1000" b="1" dirty="0" err="1">
                <a:solidFill>
                  <a:schemeClr val="bg1"/>
                </a:solidFill>
              </a:rPr>
              <a:t>Feedback</a:t>
            </a:r>
            <a:r>
              <a:rPr lang="es-MX" sz="1000" dirty="0">
                <a:solidFill>
                  <a:schemeClr val="bg1"/>
                </a:solidFill>
              </a:rPr>
              <a:t>:</a:t>
            </a:r>
          </a:p>
          <a:p>
            <a:r>
              <a:rPr lang="es-MX" sz="1000" dirty="0">
                <a:solidFill>
                  <a:schemeClr val="bg1"/>
                </a:solidFill>
              </a:rPr>
              <a:t>Fomenta la colaboración entre los miembros del equipo y busca </a:t>
            </a:r>
            <a:r>
              <a:rPr lang="es-MX" sz="1000" dirty="0" err="1">
                <a:solidFill>
                  <a:schemeClr val="bg1"/>
                </a:solidFill>
              </a:rPr>
              <a:t>feedback</a:t>
            </a:r>
            <a:r>
              <a:rPr lang="es-MX" sz="1000" dirty="0">
                <a:solidFill>
                  <a:schemeClr val="bg1"/>
                </a:solidFill>
              </a:rPr>
              <a:t> constante para ajustar y mejorar el flujo de trabajo.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E780822C-C284-07C0-22ED-697098ABD022}"/>
              </a:ext>
            </a:extLst>
          </p:cNvPr>
          <p:cNvCxnSpPr>
            <a:stCxn id="8194" idx="3"/>
          </p:cNvCxnSpPr>
          <p:nvPr/>
        </p:nvCxnSpPr>
        <p:spPr>
          <a:xfrm>
            <a:off x="2710149" y="2154328"/>
            <a:ext cx="1145755" cy="1930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95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5"/>
    </mc:Choice>
    <mc:Fallback>
      <p:transition spd="slow" advTm="875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"/>
    </mc:Choice>
    <mc:Fallback>
      <p:transition spd="slow" advTm="10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pic>
        <p:nvPicPr>
          <p:cNvPr id="1028" name="Picture 4" descr="Desarrollo de Software a la medida – Zeitech México">
            <a:extLst>
              <a:ext uri="{FF2B5EF4-FFF2-40B4-BE49-F238E27FC236}">
                <a16:creationId xmlns:a16="http://schemas.microsoft.com/office/drawing/2014/main" id="{C4513719-E9EA-AC7A-2CF2-CF0E232E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4" y="1862024"/>
            <a:ext cx="3545499" cy="24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E868DB16-3FDA-8771-099F-9D7AA3E981D5}"/>
              </a:ext>
            </a:extLst>
          </p:cNvPr>
          <p:cNvCxnSpPr>
            <a:cxnSpLocks/>
            <a:stCxn id="1028" idx="0"/>
          </p:cNvCxnSpPr>
          <p:nvPr/>
        </p:nvCxnSpPr>
        <p:spPr>
          <a:xfrm rot="5400000" flipH="1" flipV="1">
            <a:off x="2721706" y="902510"/>
            <a:ext cx="414973" cy="15040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82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3"/>
    </mc:Choice>
    <mc:Fallback>
      <p:transition spd="slow" advTm="81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82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"/>
    </mc:Choice>
    <mc:Fallback>
      <p:transition spd="slow" advTm="6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cxnSpLocks/>
            <a:stCxn id="9218" idx="3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3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"/>
    </mc:Choice>
    <mc:Fallback>
      <p:transition spd="slow" advTm="7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7F9CE-AD9B-CC8A-0C5D-DF36783D5263}"/>
              </a:ext>
            </a:extLst>
          </p:cNvPr>
          <p:cNvSpPr txBox="1"/>
          <p:nvPr/>
        </p:nvSpPr>
        <p:spPr>
          <a:xfrm>
            <a:off x="4572000" y="862380"/>
            <a:ext cx="22419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gestión de proyectos asegura que los objetivos se cumplan dentro de los plazos y presupuestos establecidos.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stCxn id="9218" idx="3"/>
            <a:endCxn id="3" idx="1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4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"/>
    </mc:Choice>
    <mc:Fallback>
      <p:transition spd="slow" advTm="479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7F9CE-AD9B-CC8A-0C5D-DF36783D5263}"/>
              </a:ext>
            </a:extLst>
          </p:cNvPr>
          <p:cNvSpPr txBox="1"/>
          <p:nvPr/>
        </p:nvSpPr>
        <p:spPr>
          <a:xfrm>
            <a:off x="4572000" y="862380"/>
            <a:ext cx="22419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gestión de proyectos asegura que los objetivos se cumplan dentro de los plazos y presupuestos establecidos.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stCxn id="9218" idx="3"/>
            <a:endCxn id="3" idx="1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59A6B157-D8BA-3B62-7B53-F65942C1F1CF}"/>
              </a:ext>
            </a:extLst>
          </p:cNvPr>
          <p:cNvSpPr txBox="1"/>
          <p:nvPr/>
        </p:nvSpPr>
        <p:spPr>
          <a:xfrm>
            <a:off x="2528372" y="2838135"/>
            <a:ext cx="21868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Herramientas como tableros Kanban y gráficos de Gantt son esenciales para el seguimiento del progreso.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3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"/>
    </mc:Choice>
    <mc:Fallback>
      <p:transition spd="slow" advTm="234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7F9CE-AD9B-CC8A-0C5D-DF36783D5263}"/>
              </a:ext>
            </a:extLst>
          </p:cNvPr>
          <p:cNvSpPr txBox="1"/>
          <p:nvPr/>
        </p:nvSpPr>
        <p:spPr>
          <a:xfrm>
            <a:off x="4572000" y="862380"/>
            <a:ext cx="22419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gestión de proyectos asegura que los objetivos se cumplan dentro de los plazos y presupuestos establecidos.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stCxn id="9218" idx="3"/>
            <a:endCxn id="3" idx="1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59A6B157-D8BA-3B62-7B53-F65942C1F1CF}"/>
              </a:ext>
            </a:extLst>
          </p:cNvPr>
          <p:cNvSpPr txBox="1"/>
          <p:nvPr/>
        </p:nvSpPr>
        <p:spPr>
          <a:xfrm>
            <a:off x="2528372" y="2838135"/>
            <a:ext cx="21868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Herramientas como tableros Kanban y gráficos de Gantt son esenciales para el seguimiento del progreso.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0E757F00-4A24-5F41-654F-8646B1A76E33}"/>
              </a:ext>
            </a:extLst>
          </p:cNvPr>
          <p:cNvCxnSpPr>
            <a:stCxn id="4" idx="3"/>
          </p:cNvCxnSpPr>
          <p:nvPr/>
        </p:nvCxnSpPr>
        <p:spPr>
          <a:xfrm flipV="1">
            <a:off x="4715219" y="2838135"/>
            <a:ext cx="1179834" cy="692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5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3"/>
    </mc:Choice>
    <mc:Fallback>
      <p:transition spd="slow" advTm="213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7F9CE-AD9B-CC8A-0C5D-DF36783D5263}"/>
              </a:ext>
            </a:extLst>
          </p:cNvPr>
          <p:cNvSpPr txBox="1"/>
          <p:nvPr/>
        </p:nvSpPr>
        <p:spPr>
          <a:xfrm>
            <a:off x="4572000" y="862380"/>
            <a:ext cx="22419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gestión de proyectos asegura que los objetivos se cumplan dentro de los plazos y presupuestos establecidos.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stCxn id="9218" idx="3"/>
            <a:endCxn id="3" idx="1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59A6B157-D8BA-3B62-7B53-F65942C1F1CF}"/>
              </a:ext>
            </a:extLst>
          </p:cNvPr>
          <p:cNvSpPr txBox="1"/>
          <p:nvPr/>
        </p:nvSpPr>
        <p:spPr>
          <a:xfrm>
            <a:off x="2528372" y="2838135"/>
            <a:ext cx="21868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Herramientas como tableros Kanban y gráficos de Gantt son esenciales para el seguimiento del progreso.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242" name="Picture 2" descr="Método Kanban Logística: como funciona na gestão de transporte? | Blog  Fretefy">
            <a:extLst>
              <a:ext uri="{FF2B5EF4-FFF2-40B4-BE49-F238E27FC236}">
                <a16:creationId xmlns:a16="http://schemas.microsoft.com/office/drawing/2014/main" id="{7D9E41E7-8C6A-525B-90A4-A3B3CBED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53" y="2327647"/>
            <a:ext cx="1837757" cy="10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0E757F00-4A24-5F41-654F-8646B1A76E33}"/>
              </a:ext>
            </a:extLst>
          </p:cNvPr>
          <p:cNvCxnSpPr>
            <a:stCxn id="4" idx="3"/>
            <a:endCxn id="10242" idx="1"/>
          </p:cNvCxnSpPr>
          <p:nvPr/>
        </p:nvCxnSpPr>
        <p:spPr>
          <a:xfrm flipV="1">
            <a:off x="4715219" y="2838135"/>
            <a:ext cx="1179834" cy="692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04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"/>
    </mc:Choice>
    <mc:Fallback>
      <p:transition spd="slow" advTm="282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7F9CE-AD9B-CC8A-0C5D-DF36783D5263}"/>
              </a:ext>
            </a:extLst>
          </p:cNvPr>
          <p:cNvSpPr txBox="1"/>
          <p:nvPr/>
        </p:nvSpPr>
        <p:spPr>
          <a:xfrm>
            <a:off x="4572000" y="862380"/>
            <a:ext cx="22419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gestión de proyectos asegura que los objetivos se cumplan dentro de los plazos y presupuestos establecidos.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stCxn id="9218" idx="3"/>
            <a:endCxn id="3" idx="1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59A6B157-D8BA-3B62-7B53-F65942C1F1CF}"/>
              </a:ext>
            </a:extLst>
          </p:cNvPr>
          <p:cNvSpPr txBox="1"/>
          <p:nvPr/>
        </p:nvSpPr>
        <p:spPr>
          <a:xfrm>
            <a:off x="2528372" y="2838135"/>
            <a:ext cx="21868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Herramientas como tableros Kanban y gráficos de Gantt son esenciales para el seguimiento del progreso.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242" name="Picture 2" descr="Método Kanban Logística: como funciona na gestão de transporte? | Blog  Fretefy">
            <a:extLst>
              <a:ext uri="{FF2B5EF4-FFF2-40B4-BE49-F238E27FC236}">
                <a16:creationId xmlns:a16="http://schemas.microsoft.com/office/drawing/2014/main" id="{7D9E41E7-8C6A-525B-90A4-A3B3CBED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53" y="2327647"/>
            <a:ext cx="1837757" cy="10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0E757F00-4A24-5F41-654F-8646B1A76E33}"/>
              </a:ext>
            </a:extLst>
          </p:cNvPr>
          <p:cNvCxnSpPr>
            <a:stCxn id="4" idx="3"/>
            <a:endCxn id="10242" idx="1"/>
          </p:cNvCxnSpPr>
          <p:nvPr/>
        </p:nvCxnSpPr>
        <p:spPr>
          <a:xfrm flipV="1">
            <a:off x="4715219" y="2838135"/>
            <a:ext cx="1179834" cy="692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DEB1E784-F9A1-B100-9462-B154AF65E251}"/>
              </a:ext>
            </a:extLst>
          </p:cNvPr>
          <p:cNvCxnSpPr>
            <a:stCxn id="4" idx="3"/>
          </p:cNvCxnSpPr>
          <p:nvPr/>
        </p:nvCxnSpPr>
        <p:spPr>
          <a:xfrm>
            <a:off x="4715219" y="3530633"/>
            <a:ext cx="1121962" cy="692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86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"/>
    </mc:Choice>
    <mc:Fallback>
      <p:transition spd="slow" advTm="80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0" y="346541"/>
            <a:ext cx="3484855" cy="452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Gestión de Proyectos</a:t>
            </a:r>
            <a:endParaRPr dirty="0"/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218" name="Picture 2" descr="Servicios de ingeniería en la nube, DevOps y contenedorización">
            <a:extLst>
              <a:ext uri="{FF2B5EF4-FFF2-40B4-BE49-F238E27FC236}">
                <a16:creationId xmlns:a16="http://schemas.microsoft.com/office/drawing/2014/main" id="{06EEC5D0-DA02-E234-1110-76C8D816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8" y="862380"/>
            <a:ext cx="2622754" cy="19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2B7F9CE-AD9B-CC8A-0C5D-DF36783D5263}"/>
              </a:ext>
            </a:extLst>
          </p:cNvPr>
          <p:cNvSpPr txBox="1"/>
          <p:nvPr/>
        </p:nvSpPr>
        <p:spPr>
          <a:xfrm>
            <a:off x="4572000" y="862380"/>
            <a:ext cx="22419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gestión de proyectos asegura que los objetivos se cumplan dentro de los plazos y presupuestos establecidos.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ECB23597-681B-168F-42DE-1CDC00C41F47}"/>
              </a:ext>
            </a:extLst>
          </p:cNvPr>
          <p:cNvCxnSpPr>
            <a:stCxn id="9218" idx="3"/>
            <a:endCxn id="3" idx="1"/>
          </p:cNvCxnSpPr>
          <p:nvPr/>
        </p:nvCxnSpPr>
        <p:spPr>
          <a:xfrm flipV="1">
            <a:off x="2887132" y="1447156"/>
            <a:ext cx="1684868" cy="403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59A6B157-D8BA-3B62-7B53-F65942C1F1CF}"/>
              </a:ext>
            </a:extLst>
          </p:cNvPr>
          <p:cNvSpPr txBox="1"/>
          <p:nvPr/>
        </p:nvSpPr>
        <p:spPr>
          <a:xfrm>
            <a:off x="2528372" y="2838135"/>
            <a:ext cx="21868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Herramientas como tableros Kanban y gráficos de Gantt son esenciales para el seguimiento del progreso.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242" name="Picture 2" descr="Método Kanban Logística: como funciona na gestão de transporte? | Blog  Fretefy">
            <a:extLst>
              <a:ext uri="{FF2B5EF4-FFF2-40B4-BE49-F238E27FC236}">
                <a16:creationId xmlns:a16="http://schemas.microsoft.com/office/drawing/2014/main" id="{7D9E41E7-8C6A-525B-90A4-A3B3CBED7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53" y="2327647"/>
            <a:ext cx="1837757" cy="10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so de gráficos de Gantt en Tableau para administrar proyectos">
            <a:extLst>
              <a:ext uri="{FF2B5EF4-FFF2-40B4-BE49-F238E27FC236}">
                <a16:creationId xmlns:a16="http://schemas.microsoft.com/office/drawing/2014/main" id="{4D29A839-AB33-6ED4-D7BA-9F88F365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81" y="3736620"/>
            <a:ext cx="1953499" cy="97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0E757F00-4A24-5F41-654F-8646B1A76E33}"/>
              </a:ext>
            </a:extLst>
          </p:cNvPr>
          <p:cNvCxnSpPr>
            <a:stCxn id="4" idx="3"/>
            <a:endCxn id="10242" idx="1"/>
          </p:cNvCxnSpPr>
          <p:nvPr/>
        </p:nvCxnSpPr>
        <p:spPr>
          <a:xfrm flipV="1">
            <a:off x="4715219" y="2838135"/>
            <a:ext cx="1179834" cy="692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DEB1E784-F9A1-B100-9462-B154AF65E251}"/>
              </a:ext>
            </a:extLst>
          </p:cNvPr>
          <p:cNvCxnSpPr>
            <a:stCxn id="4" idx="3"/>
            <a:endCxn id="10244" idx="1"/>
          </p:cNvCxnSpPr>
          <p:nvPr/>
        </p:nvCxnSpPr>
        <p:spPr>
          <a:xfrm>
            <a:off x="4715219" y="3530633"/>
            <a:ext cx="1121962" cy="692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1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"/>
    </mc:Choice>
    <mc:Fallback>
      <p:transition spd="slow" advTm="395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"/>
    </mc:Choice>
    <mc:Fallback>
      <p:transition spd="slow" advTm="94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Isolucion Software Sistemas de gestión de Calidad ISO 9001">
            <a:extLst>
              <a:ext uri="{FF2B5EF4-FFF2-40B4-BE49-F238E27FC236}">
                <a16:creationId xmlns:a16="http://schemas.microsoft.com/office/drawing/2014/main" id="{EF3EFBE2-CC05-A38F-032A-BB78B943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8" y="-220337"/>
            <a:ext cx="2385151" cy="2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4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"/>
    </mc:Choice>
    <mc:Fallback>
      <p:transition spd="slow" advTm="84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pic>
        <p:nvPicPr>
          <p:cNvPr id="1028" name="Picture 4" descr="Desarrollo de Software a la medida – Zeitech México">
            <a:extLst>
              <a:ext uri="{FF2B5EF4-FFF2-40B4-BE49-F238E27FC236}">
                <a16:creationId xmlns:a16="http://schemas.microsoft.com/office/drawing/2014/main" id="{C4513719-E9EA-AC7A-2CF2-CF0E232E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4" y="1862024"/>
            <a:ext cx="3545499" cy="24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778896" y="1005872"/>
            <a:ext cx="2247441" cy="856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MX" dirty="0"/>
              <a:t>La ADSO se centra en la creación de software que impulsa la innovación y la eficiencia en el mundo empresarial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936D3C10-63FB-D111-F718-3E4AB582E870}"/>
              </a:ext>
            </a:extLst>
          </p:cNvPr>
          <p:cNvCxnSpPr>
            <a:stCxn id="1028" idx="0"/>
            <a:endCxn id="667" idx="1"/>
          </p:cNvCxnSpPr>
          <p:nvPr/>
        </p:nvCxnSpPr>
        <p:spPr>
          <a:xfrm rot="5400000" flipH="1" flipV="1">
            <a:off x="2763992" y="847120"/>
            <a:ext cx="428076" cy="1601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7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7"/>
    </mc:Choice>
    <mc:Fallback>
      <p:transition spd="slow" advTm="442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Isolucion Software Sistemas de gestión de Calidad ISO 9001">
            <a:extLst>
              <a:ext uri="{FF2B5EF4-FFF2-40B4-BE49-F238E27FC236}">
                <a16:creationId xmlns:a16="http://schemas.microsoft.com/office/drawing/2014/main" id="{EF3EFBE2-CC05-A38F-032A-BB78B943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9" y="-75215"/>
            <a:ext cx="2385151" cy="2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E466939F-83A9-8C36-3631-FEE1F2CA0833}"/>
              </a:ext>
            </a:extLst>
          </p:cNvPr>
          <p:cNvCxnSpPr>
            <a:cxnSpLocks/>
            <a:stCxn id="11266" idx="1"/>
          </p:cNvCxnSpPr>
          <p:nvPr/>
        </p:nvCxnSpPr>
        <p:spPr>
          <a:xfrm rot="10800000" flipV="1">
            <a:off x="5993177" y="1094477"/>
            <a:ext cx="765672" cy="456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3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"/>
    </mc:Choice>
    <mc:Fallback>
      <p:transition spd="slow" advTm="59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Isolucion Software Sistemas de gestión de Calidad ISO 9001">
            <a:extLst>
              <a:ext uri="{FF2B5EF4-FFF2-40B4-BE49-F238E27FC236}">
                <a16:creationId xmlns:a16="http://schemas.microsoft.com/office/drawing/2014/main" id="{EF3EFBE2-CC05-A38F-032A-BB78B943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9" y="-4"/>
            <a:ext cx="2385151" cy="2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99191-70A0-573E-986D-B2F1F733B5F2}"/>
              </a:ext>
            </a:extLst>
          </p:cNvPr>
          <p:cNvSpPr txBox="1"/>
          <p:nvPr/>
        </p:nvSpPr>
        <p:spPr>
          <a:xfrm>
            <a:off x="3608026" y="975383"/>
            <a:ext cx="2385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calidad del software es crítica en ADSO, garantizando que los productos sean funcionales y confiables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E466939F-83A9-8C36-3631-FEE1F2CA0833}"/>
              </a:ext>
            </a:extLst>
          </p:cNvPr>
          <p:cNvCxnSpPr>
            <a:cxnSpLocks/>
            <a:stCxn id="11266" idx="1"/>
            <a:endCxn id="3" idx="3"/>
          </p:cNvCxnSpPr>
          <p:nvPr/>
        </p:nvCxnSpPr>
        <p:spPr>
          <a:xfrm rot="10800000" flipV="1">
            <a:off x="5993177" y="1169689"/>
            <a:ext cx="765672" cy="3904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6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"/>
    </mc:Choice>
    <mc:Fallback>
      <p:transition spd="slow" advTm="262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Isolucion Software Sistemas de gestión de Calidad ISO 9001">
            <a:extLst>
              <a:ext uri="{FF2B5EF4-FFF2-40B4-BE49-F238E27FC236}">
                <a16:creationId xmlns:a16="http://schemas.microsoft.com/office/drawing/2014/main" id="{EF3EFBE2-CC05-A38F-032A-BB78B943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9" y="-4"/>
            <a:ext cx="2385151" cy="2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99191-70A0-573E-986D-B2F1F733B5F2}"/>
              </a:ext>
            </a:extLst>
          </p:cNvPr>
          <p:cNvSpPr txBox="1"/>
          <p:nvPr/>
        </p:nvSpPr>
        <p:spPr>
          <a:xfrm>
            <a:off x="3608026" y="975383"/>
            <a:ext cx="2385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calidad del software es crítica en ADSO, garantizando que los productos sean funcionales y confiables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E466939F-83A9-8C36-3631-FEE1F2CA0833}"/>
              </a:ext>
            </a:extLst>
          </p:cNvPr>
          <p:cNvCxnSpPr>
            <a:cxnSpLocks/>
            <a:stCxn id="11266" idx="1"/>
            <a:endCxn id="3" idx="3"/>
          </p:cNvCxnSpPr>
          <p:nvPr/>
        </p:nvCxnSpPr>
        <p:spPr>
          <a:xfrm rot="10800000" flipV="1">
            <a:off x="5993177" y="1169689"/>
            <a:ext cx="765672" cy="3904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urso de Testing con PHP y Laravel - Platzi">
            <a:extLst>
              <a:ext uri="{FF2B5EF4-FFF2-40B4-BE49-F238E27FC236}">
                <a16:creationId xmlns:a16="http://schemas.microsoft.com/office/drawing/2014/main" id="{FF7F60E8-8A44-E422-3F0F-A0B71D88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1024"/>
            <a:ext cx="2547675" cy="191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05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7"/>
    </mc:Choice>
    <mc:Fallback>
      <p:transition spd="slow" advTm="231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Isolucion Software Sistemas de gestión de Calidad ISO 9001">
            <a:extLst>
              <a:ext uri="{FF2B5EF4-FFF2-40B4-BE49-F238E27FC236}">
                <a16:creationId xmlns:a16="http://schemas.microsoft.com/office/drawing/2014/main" id="{EF3EFBE2-CC05-A38F-032A-BB78B943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9" y="-4"/>
            <a:ext cx="2385151" cy="2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99191-70A0-573E-986D-B2F1F733B5F2}"/>
              </a:ext>
            </a:extLst>
          </p:cNvPr>
          <p:cNvSpPr txBox="1"/>
          <p:nvPr/>
        </p:nvSpPr>
        <p:spPr>
          <a:xfrm>
            <a:off x="3608026" y="975383"/>
            <a:ext cx="2385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calidad del software es crítica en ADSO, garantizando que los productos sean funcionales y confiables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E466939F-83A9-8C36-3631-FEE1F2CA0833}"/>
              </a:ext>
            </a:extLst>
          </p:cNvPr>
          <p:cNvCxnSpPr>
            <a:cxnSpLocks/>
            <a:stCxn id="11266" idx="1"/>
            <a:endCxn id="3" idx="3"/>
          </p:cNvCxnSpPr>
          <p:nvPr/>
        </p:nvCxnSpPr>
        <p:spPr>
          <a:xfrm rot="10800000" flipV="1">
            <a:off x="5993177" y="1169689"/>
            <a:ext cx="765672" cy="3904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urso de Testing con PHP y Laravel - Platzi">
            <a:extLst>
              <a:ext uri="{FF2B5EF4-FFF2-40B4-BE49-F238E27FC236}">
                <a16:creationId xmlns:a16="http://schemas.microsoft.com/office/drawing/2014/main" id="{FF7F60E8-8A44-E422-3F0F-A0B71D88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1024"/>
            <a:ext cx="2547675" cy="191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F43B73F7-ADA6-78FB-BD99-2C23CC070F34}"/>
              </a:ext>
            </a:extLst>
          </p:cNvPr>
          <p:cNvCxnSpPr>
            <a:cxnSpLocks/>
            <a:stCxn id="12290" idx="3"/>
          </p:cNvCxnSpPr>
          <p:nvPr/>
        </p:nvCxnSpPr>
        <p:spPr>
          <a:xfrm flipV="1">
            <a:off x="2547675" y="3806502"/>
            <a:ext cx="1299944" cy="379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0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"/>
    </mc:Choice>
    <mc:Fallback>
      <p:transition spd="slow" advTm="62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0" y="236950"/>
            <a:ext cx="3014479" cy="5841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Calidad del Software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66" name="Picture 2" descr="Isolucion Software Sistemas de gestión de Calidad ISO 9001">
            <a:extLst>
              <a:ext uri="{FF2B5EF4-FFF2-40B4-BE49-F238E27FC236}">
                <a16:creationId xmlns:a16="http://schemas.microsoft.com/office/drawing/2014/main" id="{EF3EFBE2-CC05-A38F-032A-BB78B943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9" y="-4"/>
            <a:ext cx="2385151" cy="23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99191-70A0-573E-986D-B2F1F733B5F2}"/>
              </a:ext>
            </a:extLst>
          </p:cNvPr>
          <p:cNvSpPr txBox="1"/>
          <p:nvPr/>
        </p:nvSpPr>
        <p:spPr>
          <a:xfrm>
            <a:off x="3608026" y="975383"/>
            <a:ext cx="23851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calidad del software es crítica en ADSO, garantizando que los productos sean funcionales y confiables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E466939F-83A9-8C36-3631-FEE1F2CA0833}"/>
              </a:ext>
            </a:extLst>
          </p:cNvPr>
          <p:cNvCxnSpPr>
            <a:cxnSpLocks/>
            <a:stCxn id="11266" idx="1"/>
            <a:endCxn id="3" idx="3"/>
          </p:cNvCxnSpPr>
          <p:nvPr/>
        </p:nvCxnSpPr>
        <p:spPr>
          <a:xfrm rot="10800000" flipV="1">
            <a:off x="5993177" y="1169689"/>
            <a:ext cx="765672" cy="3904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urso de Testing con PHP y Laravel - Platzi">
            <a:extLst>
              <a:ext uri="{FF2B5EF4-FFF2-40B4-BE49-F238E27FC236}">
                <a16:creationId xmlns:a16="http://schemas.microsoft.com/office/drawing/2014/main" id="{FF7F60E8-8A44-E422-3F0F-A0B71D88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1024"/>
            <a:ext cx="2547675" cy="191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10346E-BD2E-42F6-BE62-029D92F011D1}"/>
              </a:ext>
            </a:extLst>
          </p:cNvPr>
          <p:cNvSpPr txBox="1"/>
          <p:nvPr/>
        </p:nvSpPr>
        <p:spPr>
          <a:xfrm>
            <a:off x="3847619" y="3329448"/>
            <a:ext cx="27487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Se implementan pruebas rigurosas para asegurar el rendimiento y la seguridad del software.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F43B73F7-ADA6-78FB-BD99-2C23CC070F34}"/>
              </a:ext>
            </a:extLst>
          </p:cNvPr>
          <p:cNvCxnSpPr>
            <a:cxnSpLocks/>
            <a:stCxn id="12290" idx="3"/>
            <a:endCxn id="4" idx="1"/>
          </p:cNvCxnSpPr>
          <p:nvPr/>
        </p:nvCxnSpPr>
        <p:spPr>
          <a:xfrm flipV="1">
            <a:off x="2547675" y="3806502"/>
            <a:ext cx="1299944" cy="379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7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"/>
    </mc:Choice>
    <mc:Fallback>
      <p:transition spd="slow" advTm="3414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8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Aplicaciones de ADSO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"/>
    </mc:Choice>
    <mc:Fallback>
      <p:transition spd="slow" advTm="219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8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Aplicaciones de ADSO</a:t>
            </a:r>
            <a:endParaRPr dirty="0"/>
          </a:p>
        </p:txBody>
      </p:sp>
      <p:pic>
        <p:nvPicPr>
          <p:cNvPr id="13314" name="Picture 2" descr="Desarrollo de Software a la medida – Zeitech México">
            <a:extLst>
              <a:ext uri="{FF2B5EF4-FFF2-40B4-BE49-F238E27FC236}">
                <a16:creationId xmlns:a16="http://schemas.microsoft.com/office/drawing/2014/main" id="{2347B6C7-2AA2-F8F5-78C2-F62F8C4A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700"/>
            <a:ext cx="37988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09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"/>
    </mc:Choice>
    <mc:Fallback>
      <p:transition spd="slow" advTm="97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8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Aplicaciones de ADSO</a:t>
            </a:r>
            <a:endParaRPr dirty="0"/>
          </a:p>
        </p:txBody>
      </p:sp>
      <p:pic>
        <p:nvPicPr>
          <p:cNvPr id="13314" name="Picture 2" descr="Desarrollo de Software a la medida – Zeitech México">
            <a:extLst>
              <a:ext uri="{FF2B5EF4-FFF2-40B4-BE49-F238E27FC236}">
                <a16:creationId xmlns:a16="http://schemas.microsoft.com/office/drawing/2014/main" id="{2347B6C7-2AA2-F8F5-78C2-F62F8C4A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700"/>
            <a:ext cx="37988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1E1FB153-8E76-FCF7-A5D7-C11D791E6616}"/>
              </a:ext>
            </a:extLst>
          </p:cNvPr>
          <p:cNvCxnSpPr>
            <a:cxnSpLocks/>
            <a:stCxn id="13314" idx="3"/>
          </p:cNvCxnSpPr>
          <p:nvPr/>
        </p:nvCxnSpPr>
        <p:spPr>
          <a:xfrm flipV="1">
            <a:off x="3798887" y="1752296"/>
            <a:ext cx="1726073" cy="106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81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"/>
    </mc:Choice>
    <mc:Fallback>
      <p:transition spd="slow" advTm="38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8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Aplicaciones de ADSO</a:t>
            </a:r>
            <a:endParaRPr dirty="0"/>
          </a:p>
        </p:txBody>
      </p:sp>
      <p:pic>
        <p:nvPicPr>
          <p:cNvPr id="13314" name="Picture 2" descr="Desarrollo de Software a la medida – Zeitech México">
            <a:extLst>
              <a:ext uri="{FF2B5EF4-FFF2-40B4-BE49-F238E27FC236}">
                <a16:creationId xmlns:a16="http://schemas.microsoft.com/office/drawing/2014/main" id="{2347B6C7-2AA2-F8F5-78C2-F62F8C4A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700"/>
            <a:ext cx="37988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61E61B-5118-657D-643C-C5E56A0E13F7}"/>
              </a:ext>
            </a:extLst>
          </p:cNvPr>
          <p:cNvSpPr txBox="1"/>
          <p:nvPr/>
        </p:nvSpPr>
        <p:spPr>
          <a:xfrm>
            <a:off x="5524960" y="1167520"/>
            <a:ext cx="22419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Desde aplicaciones móviles hasta sistemas empresariales, ADSO se aplica en una amplia gama de industrias.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1E1FB153-8E76-FCF7-A5D7-C11D791E6616}"/>
              </a:ext>
            </a:extLst>
          </p:cNvPr>
          <p:cNvCxnSpPr>
            <a:stCxn id="13314" idx="3"/>
            <a:endCxn id="3" idx="1"/>
          </p:cNvCxnSpPr>
          <p:nvPr/>
        </p:nvCxnSpPr>
        <p:spPr>
          <a:xfrm flipV="1">
            <a:off x="3798887" y="1752296"/>
            <a:ext cx="1726073" cy="106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9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1"/>
    </mc:Choice>
    <mc:Fallback>
      <p:transition spd="slow" advTm="268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8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Aplicaciones de ADSO</a:t>
            </a:r>
            <a:endParaRPr dirty="0"/>
          </a:p>
        </p:txBody>
      </p:sp>
      <p:pic>
        <p:nvPicPr>
          <p:cNvPr id="13314" name="Picture 2" descr="Desarrollo de Software a la medida – Zeitech México">
            <a:extLst>
              <a:ext uri="{FF2B5EF4-FFF2-40B4-BE49-F238E27FC236}">
                <a16:creationId xmlns:a16="http://schemas.microsoft.com/office/drawing/2014/main" id="{2347B6C7-2AA2-F8F5-78C2-F62F8C4A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700"/>
            <a:ext cx="37988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61E61B-5118-657D-643C-C5E56A0E13F7}"/>
              </a:ext>
            </a:extLst>
          </p:cNvPr>
          <p:cNvSpPr txBox="1"/>
          <p:nvPr/>
        </p:nvSpPr>
        <p:spPr>
          <a:xfrm>
            <a:off x="5524960" y="1167520"/>
            <a:ext cx="22419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Desde aplicaciones móviles hasta sistemas empresariales, ADSO se aplica en una amplia gama de industrias.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1E1FB153-8E76-FCF7-A5D7-C11D791E6616}"/>
              </a:ext>
            </a:extLst>
          </p:cNvPr>
          <p:cNvCxnSpPr>
            <a:stCxn id="13314" idx="3"/>
            <a:endCxn id="3" idx="1"/>
          </p:cNvCxnSpPr>
          <p:nvPr/>
        </p:nvCxnSpPr>
        <p:spPr>
          <a:xfrm flipV="1">
            <a:off x="3798887" y="1752296"/>
            <a:ext cx="1726073" cy="106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78ABBD47-4820-74E9-8AB1-33F112626767}"/>
              </a:ext>
            </a:extLst>
          </p:cNvPr>
          <p:cNvCxnSpPr>
            <a:cxnSpLocks/>
            <a:stCxn id="13314" idx="2"/>
          </p:cNvCxnSpPr>
          <p:nvPr/>
        </p:nvCxnSpPr>
        <p:spPr>
          <a:xfrm rot="16200000" flipH="1">
            <a:off x="2002857" y="3041036"/>
            <a:ext cx="1157476" cy="13643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5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"/>
    </mc:Choice>
    <mc:Fallback>
      <p:transition spd="slow" advTm="5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pic>
        <p:nvPicPr>
          <p:cNvPr id="1028" name="Picture 4" descr="Desarrollo de Software a la medida – Zeitech México">
            <a:extLst>
              <a:ext uri="{FF2B5EF4-FFF2-40B4-BE49-F238E27FC236}">
                <a16:creationId xmlns:a16="http://schemas.microsoft.com/office/drawing/2014/main" id="{C4513719-E9EA-AC7A-2CF2-CF0E232E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4" y="1862024"/>
            <a:ext cx="3545499" cy="24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778896" y="1005872"/>
            <a:ext cx="2247441" cy="856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MX" dirty="0"/>
              <a:t>La ADSO se centra en la creación de software que impulsa la innovación y la eficiencia en el mundo empresarial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936D3C10-63FB-D111-F718-3E4AB582E870}"/>
              </a:ext>
            </a:extLst>
          </p:cNvPr>
          <p:cNvCxnSpPr>
            <a:stCxn id="1028" idx="0"/>
            <a:endCxn id="667" idx="1"/>
          </p:cNvCxnSpPr>
          <p:nvPr/>
        </p:nvCxnSpPr>
        <p:spPr>
          <a:xfrm rot="5400000" flipH="1" flipV="1">
            <a:off x="2763992" y="847120"/>
            <a:ext cx="428076" cy="1601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uiero empezar una agencia de desarrollo de sofware y web y contratar un  equipo de programadores para pago por resultados. ¿Qué porcentaje del pago  recibido por los clientes debe reservarse para la">
            <a:extLst>
              <a:ext uri="{FF2B5EF4-FFF2-40B4-BE49-F238E27FC236}">
                <a16:creationId xmlns:a16="http://schemas.microsoft.com/office/drawing/2014/main" id="{358BEC77-A28F-1020-F828-E17E6BDAC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97" y="826350"/>
            <a:ext cx="2309328" cy="211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97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"/>
    </mc:Choice>
    <mc:Fallback>
      <p:transition spd="slow" advTm="1395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80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Aplicaciones de ADSO</a:t>
            </a:r>
            <a:endParaRPr dirty="0"/>
          </a:p>
        </p:txBody>
      </p:sp>
      <p:pic>
        <p:nvPicPr>
          <p:cNvPr id="13314" name="Picture 2" descr="Desarrollo de Software a la medida – Zeitech México">
            <a:extLst>
              <a:ext uri="{FF2B5EF4-FFF2-40B4-BE49-F238E27FC236}">
                <a16:creationId xmlns:a16="http://schemas.microsoft.com/office/drawing/2014/main" id="{2347B6C7-2AA2-F8F5-78C2-F62F8C4A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700"/>
            <a:ext cx="37988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C61E61B-5118-657D-643C-C5E56A0E13F7}"/>
              </a:ext>
            </a:extLst>
          </p:cNvPr>
          <p:cNvSpPr txBox="1"/>
          <p:nvPr/>
        </p:nvSpPr>
        <p:spPr>
          <a:xfrm>
            <a:off x="5524960" y="1167520"/>
            <a:ext cx="22419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Desde aplicaciones móviles hasta sistemas empresariales, ADSO se aplica en una amplia gama de industrias.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BA4C1A-E1CA-E315-054C-00234A4C1483}"/>
              </a:ext>
            </a:extLst>
          </p:cNvPr>
          <p:cNvSpPr txBox="1"/>
          <p:nvPr/>
        </p:nvSpPr>
        <p:spPr>
          <a:xfrm>
            <a:off x="3263747" y="3717150"/>
            <a:ext cx="26165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Proyectos de software exitosos contribuyen significativamente al crecimiento y la innovación de las organizaciones.</a:t>
            </a:r>
            <a:endParaRPr lang="es-CO" dirty="0">
              <a:solidFill>
                <a:schemeClr val="bg1"/>
              </a:solidFill>
            </a:endParaRPr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1E1FB153-8E76-FCF7-A5D7-C11D791E6616}"/>
              </a:ext>
            </a:extLst>
          </p:cNvPr>
          <p:cNvCxnSpPr>
            <a:stCxn id="13314" idx="3"/>
            <a:endCxn id="3" idx="1"/>
          </p:cNvCxnSpPr>
          <p:nvPr/>
        </p:nvCxnSpPr>
        <p:spPr>
          <a:xfrm flipV="1">
            <a:off x="3798887" y="1752296"/>
            <a:ext cx="1726073" cy="1062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78ABBD47-4820-74E9-8AB1-33F112626767}"/>
              </a:ext>
            </a:extLst>
          </p:cNvPr>
          <p:cNvCxnSpPr>
            <a:stCxn id="13314" idx="2"/>
            <a:endCxn id="5" idx="1"/>
          </p:cNvCxnSpPr>
          <p:nvPr/>
        </p:nvCxnSpPr>
        <p:spPr>
          <a:xfrm rot="16200000" flipH="1">
            <a:off x="2002857" y="3041036"/>
            <a:ext cx="1157476" cy="13643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2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4"/>
    </mc:Choice>
    <mc:Fallback>
      <p:transition spd="slow" advTm="2584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Conclusión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"/>
    </mc:Choice>
    <mc:Fallback>
      <p:transition spd="slow" advTm="102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Conclusión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DA79A0-83C5-491C-0CF1-60E9A61F3EA1}"/>
              </a:ext>
            </a:extLst>
          </p:cNvPr>
          <p:cNvSpPr txBox="1"/>
          <p:nvPr/>
        </p:nvSpPr>
        <p:spPr>
          <a:xfrm>
            <a:off x="528810" y="1402199"/>
            <a:ext cx="85160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 ADSO es un campo vital que impulsa la transformación digital y la eficiencia operativa en todos los sectores.</a:t>
            </a:r>
          </a:p>
          <a:p>
            <a:r>
              <a:rPr lang="es-MX" dirty="0">
                <a:solidFill>
                  <a:schemeClr val="bg1"/>
                </a:solidFill>
              </a:rPr>
              <a:t>Explorar y adoptar tecnologías ADSO puede llevar a su organización al siguiente nivel.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4338" name="Picture 2" descr="Microsoft PowerApps. Aplicaciones móviles y escritorio a medida | Emiral">
            <a:extLst>
              <a:ext uri="{FF2B5EF4-FFF2-40B4-BE49-F238E27FC236}">
                <a16:creationId xmlns:a16="http://schemas.microsoft.com/office/drawing/2014/main" id="{5010AEB7-DE7D-2E8C-1C76-25EA75DD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8" y="2571750"/>
            <a:ext cx="2660579" cy="199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OVA - Software, Sistemas Operativos, Aplicaciones, Lenguajes de  programación y Licenciamiento.">
            <a:extLst>
              <a:ext uri="{FF2B5EF4-FFF2-40B4-BE49-F238E27FC236}">
                <a16:creationId xmlns:a16="http://schemas.microsoft.com/office/drawing/2014/main" id="{26A67194-A3AD-A850-8B1C-7A190F7D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234" y="2430362"/>
            <a:ext cx="2873508" cy="24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60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1"/>
    </mc:Choice>
    <mc:Fallback>
      <p:transition spd="slow" advTm="677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48C053-BA86-9E4D-0543-9973C183B992}"/>
              </a:ext>
            </a:extLst>
          </p:cNvPr>
          <p:cNvSpPr txBox="1"/>
          <p:nvPr/>
        </p:nvSpPr>
        <p:spPr>
          <a:xfrm>
            <a:off x="2812544" y="1925419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Muchas Gracias</a:t>
            </a:r>
            <a:endParaRPr lang="es-CO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9"/>
    </mc:Choice>
    <mc:Fallback>
      <p:transition spd="slow" advTm="508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pic>
        <p:nvPicPr>
          <p:cNvPr id="1028" name="Picture 4" descr="Desarrollo de Software a la medida – Zeitech México">
            <a:extLst>
              <a:ext uri="{FF2B5EF4-FFF2-40B4-BE49-F238E27FC236}">
                <a16:creationId xmlns:a16="http://schemas.microsoft.com/office/drawing/2014/main" id="{C4513719-E9EA-AC7A-2CF2-CF0E232E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4" y="1862024"/>
            <a:ext cx="3545499" cy="24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778896" y="1005872"/>
            <a:ext cx="2247441" cy="856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MX" dirty="0"/>
              <a:t>La ADSO se centra en la creación de software que impulsa la innovación y la eficiencia en el mundo empresarial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936D3C10-63FB-D111-F718-3E4AB582E870}"/>
              </a:ext>
            </a:extLst>
          </p:cNvPr>
          <p:cNvCxnSpPr>
            <a:stCxn id="1028" idx="0"/>
            <a:endCxn id="667" idx="1"/>
          </p:cNvCxnSpPr>
          <p:nvPr/>
        </p:nvCxnSpPr>
        <p:spPr>
          <a:xfrm rot="5400000" flipH="1" flipV="1">
            <a:off x="2763992" y="847120"/>
            <a:ext cx="428076" cy="1601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uiero empezar una agencia de desarrollo de sofware y web y contratar un  equipo de programadores para pago por resultados. ¿Qué porcentaje del pago  recibido por los clientes debe reservarse para la">
            <a:extLst>
              <a:ext uri="{FF2B5EF4-FFF2-40B4-BE49-F238E27FC236}">
                <a16:creationId xmlns:a16="http://schemas.microsoft.com/office/drawing/2014/main" id="{358BEC77-A28F-1020-F828-E17E6BDAC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97" y="826350"/>
            <a:ext cx="2309328" cy="211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A8510B0-7AD6-87B2-A883-540ED33BC73F}"/>
              </a:ext>
            </a:extLst>
          </p:cNvPr>
          <p:cNvCxnSpPr>
            <a:cxnSpLocks/>
            <a:stCxn id="2050" idx="2"/>
          </p:cNvCxnSpPr>
          <p:nvPr/>
        </p:nvCxnSpPr>
        <p:spPr>
          <a:xfrm rot="5400000">
            <a:off x="6659839" y="2614018"/>
            <a:ext cx="490780" cy="1154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3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"/>
    </mc:Choice>
    <mc:Fallback>
      <p:transition spd="slow" advTm="67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pic>
        <p:nvPicPr>
          <p:cNvPr id="1028" name="Picture 4" descr="Desarrollo de Software a la medida – Zeitech México">
            <a:extLst>
              <a:ext uri="{FF2B5EF4-FFF2-40B4-BE49-F238E27FC236}">
                <a16:creationId xmlns:a16="http://schemas.microsoft.com/office/drawing/2014/main" id="{C4513719-E9EA-AC7A-2CF2-CF0E232E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4" y="1862024"/>
            <a:ext cx="3545499" cy="24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7" name="Google Shape;667;p28"/>
          <p:cNvSpPr txBox="1">
            <a:spLocks noGrp="1"/>
          </p:cNvSpPr>
          <p:nvPr>
            <p:ph type="body" idx="1"/>
          </p:nvPr>
        </p:nvSpPr>
        <p:spPr>
          <a:xfrm>
            <a:off x="3778896" y="1005872"/>
            <a:ext cx="2247441" cy="856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MX" dirty="0"/>
              <a:t>La ADSO se centra en la creación de software que impulsa la innovación y la eficiencia en el mundo empresarial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936D3C10-63FB-D111-F718-3E4AB582E870}"/>
              </a:ext>
            </a:extLst>
          </p:cNvPr>
          <p:cNvCxnSpPr>
            <a:stCxn id="1028" idx="0"/>
            <a:endCxn id="667" idx="1"/>
          </p:cNvCxnSpPr>
          <p:nvPr/>
        </p:nvCxnSpPr>
        <p:spPr>
          <a:xfrm rot="5400000" flipH="1" flipV="1">
            <a:off x="2763992" y="847120"/>
            <a:ext cx="428076" cy="1601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uiero empezar una agencia de desarrollo de sofware y web y contratar un  equipo de programadores para pago por resultados. ¿Qué porcentaje del pago  recibido por los clientes debe reservarse para la">
            <a:extLst>
              <a:ext uri="{FF2B5EF4-FFF2-40B4-BE49-F238E27FC236}">
                <a16:creationId xmlns:a16="http://schemas.microsoft.com/office/drawing/2014/main" id="{358BEC77-A28F-1020-F828-E17E6BDAC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97" y="826350"/>
            <a:ext cx="2309328" cy="211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67;p28">
            <a:extLst>
              <a:ext uri="{FF2B5EF4-FFF2-40B4-BE49-F238E27FC236}">
                <a16:creationId xmlns:a16="http://schemas.microsoft.com/office/drawing/2014/main" id="{A7CD8DC7-8B8B-AB61-CA41-F392E39F54CA}"/>
              </a:ext>
            </a:extLst>
          </p:cNvPr>
          <p:cNvSpPr txBox="1">
            <a:spLocks/>
          </p:cNvSpPr>
          <p:nvPr/>
        </p:nvSpPr>
        <p:spPr>
          <a:xfrm>
            <a:off x="4080456" y="3008664"/>
            <a:ext cx="2247441" cy="85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1600"/>
              </a:spcBef>
              <a:buFont typeface="Livvic"/>
              <a:buNone/>
            </a:pPr>
            <a:r>
              <a:rPr lang="es-MX" dirty="0"/>
              <a:t>En este video, exploraremos los elementos clave de ADSO y su relevancia en el mundo moderno.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AA8510B0-7AD6-87B2-A883-540ED33BC73F}"/>
              </a:ext>
            </a:extLst>
          </p:cNvPr>
          <p:cNvCxnSpPr>
            <a:stCxn id="2050" idx="2"/>
            <a:endCxn id="2" idx="3"/>
          </p:cNvCxnSpPr>
          <p:nvPr/>
        </p:nvCxnSpPr>
        <p:spPr>
          <a:xfrm rot="5400000">
            <a:off x="6659839" y="2614018"/>
            <a:ext cx="490780" cy="1154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85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4"/>
    </mc:Choice>
    <mc:Fallback>
      <p:transition spd="slow" advTm="78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2"/>
    </mc:Choice>
    <mc:Fallback>
      <p:transition spd="slow" advTm="16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es ADSO?</a:t>
            </a:r>
            <a:endParaRPr dirty="0"/>
          </a:p>
        </p:txBody>
      </p:sp>
      <p:pic>
        <p:nvPicPr>
          <p:cNvPr id="4098" name="Picture 2" descr="▷ Empresa Desarrollo Software en Huelva - OnumaTIC">
            <a:extLst>
              <a:ext uri="{FF2B5EF4-FFF2-40B4-BE49-F238E27FC236}">
                <a16:creationId xmlns:a16="http://schemas.microsoft.com/office/drawing/2014/main" id="{D74279CA-2A61-7A3C-D0BE-9184813A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8" y="944410"/>
            <a:ext cx="3172858" cy="226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2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"/>
    </mc:Choice>
    <mc:Fallback>
      <p:transition spd="slow" advTm="624"/>
    </mc:Fallback>
  </mc:AlternateContent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2104</Words>
  <Application>Microsoft Office PowerPoint</Application>
  <PresentationFormat>Presentación en pantalla (16:9)</PresentationFormat>
  <Paragraphs>174</Paragraphs>
  <Slides>53</Slides>
  <Notes>53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Roboto</vt:lpstr>
      <vt:lpstr>Roboto Condensed Light</vt:lpstr>
      <vt:lpstr>Proxima Nova</vt:lpstr>
      <vt:lpstr>Oswald</vt:lpstr>
      <vt:lpstr>Proxima Nova Semibold</vt:lpstr>
      <vt:lpstr>Raleway</vt:lpstr>
      <vt:lpstr>Livvic</vt:lpstr>
      <vt:lpstr>Arial</vt:lpstr>
      <vt:lpstr>Software Development Bussines Plan by Slidesgo</vt:lpstr>
      <vt:lpstr>Slidesgo Final Pages</vt:lpstr>
      <vt:lpstr>Tecnología en Análisis y Desarrollo de Software (ADSO)</vt:lpstr>
      <vt:lpstr>Introducción</vt:lpstr>
      <vt:lpstr>Introducción</vt:lpstr>
      <vt:lpstr>Introducción</vt:lpstr>
      <vt:lpstr>Introducción</vt:lpstr>
      <vt:lpstr>Introducción</vt:lpstr>
      <vt:lpstr>Introducción</vt:lpstr>
      <vt:lpstr>¿Qué es ADSO?</vt:lpstr>
      <vt:lpstr>¿Qué es ADSO?</vt:lpstr>
      <vt:lpstr>¿Qué es ADSO?</vt:lpstr>
      <vt:lpstr>¿Qué es ADSO?</vt:lpstr>
      <vt:lpstr>¿Qué es ADSO?</vt:lpstr>
      <vt:lpstr>¿Qué es ADSO?</vt:lpstr>
      <vt:lpstr>¿Qué es ADSO?</vt:lpstr>
      <vt:lpstr>¿Qué es ADSO?</vt:lpstr>
      <vt:lpstr>¿Qué es ADSO?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Metodologías de Desarrollo</vt:lpstr>
      <vt:lpstr>Gestión de Proyectos</vt:lpstr>
      <vt:lpstr>Gestión de Proyectos</vt:lpstr>
      <vt:lpstr>Gestión de Proyectos</vt:lpstr>
      <vt:lpstr>Gestión de Proyectos</vt:lpstr>
      <vt:lpstr>Gestión de Proyectos</vt:lpstr>
      <vt:lpstr>Gestión de Proyectos</vt:lpstr>
      <vt:lpstr>Gestión de Proyectos</vt:lpstr>
      <vt:lpstr>Gestión de Proyectos</vt:lpstr>
      <vt:lpstr>Gestión de Proyectos</vt:lpstr>
      <vt:lpstr>Calidad del Software</vt:lpstr>
      <vt:lpstr>Calidad del Software</vt:lpstr>
      <vt:lpstr>Calidad del Software</vt:lpstr>
      <vt:lpstr>Calidad del Software</vt:lpstr>
      <vt:lpstr>Calidad del Software</vt:lpstr>
      <vt:lpstr>Calidad del Software</vt:lpstr>
      <vt:lpstr>Calidad del Software</vt:lpstr>
      <vt:lpstr>Aplicaciones de ADSO</vt:lpstr>
      <vt:lpstr>Aplicaciones de ADSO</vt:lpstr>
      <vt:lpstr>Aplicaciones de ADSO</vt:lpstr>
      <vt:lpstr>Aplicaciones de ADSO</vt:lpstr>
      <vt:lpstr>Aplicaciones de ADSO</vt:lpstr>
      <vt:lpstr>Aplicaciones de ADSO</vt:lpstr>
      <vt:lpstr>Conclusión</vt:lpstr>
      <vt:lpstr>Conclusión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Ibeth Ortega</cp:lastModifiedBy>
  <cp:revision>1</cp:revision>
  <dcterms:modified xsi:type="dcterms:W3CDTF">2024-06-08T23:19:18Z</dcterms:modified>
</cp:coreProperties>
</file>